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63" r:id="rId4"/>
    <p:sldId id="265" r:id="rId5"/>
    <p:sldId id="266" r:id="rId6"/>
    <p:sldId id="267" r:id="rId7"/>
    <p:sldId id="268" r:id="rId8"/>
    <p:sldId id="269" r:id="rId9"/>
    <p:sldId id="270" r:id="rId10"/>
    <p:sldId id="264" r:id="rId11"/>
    <p:sldId id="277" r:id="rId12"/>
    <p:sldId id="271" r:id="rId13"/>
    <p:sldId id="275" r:id="rId14"/>
    <p:sldId id="272" r:id="rId15"/>
    <p:sldId id="273" r:id="rId16"/>
    <p:sldId id="274" r:id="rId17"/>
    <p:sldId id="278" r:id="rId18"/>
    <p:sldId id="279" r:id="rId19"/>
    <p:sldId id="28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4" d="100"/>
          <a:sy n="84" d="100"/>
        </p:scale>
        <p:origin x="-162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pPr/>
              <a:t>4/15/13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pPr/>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BC7E7-EA8E-4DA7-915E-CC098D9BADCB}" type="datetimeFigureOut">
              <a:rPr lang="en-US" smtClean="0"/>
              <a:pPr/>
              <a:t>4/15/13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2F5E10-5301-4EE6-90D2-A6C4A3F62BE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pPr/>
              <a:t>4/15/13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pPr/>
              <a:t>4/15/13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pPr/>
              <a:t>4/15/13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smtClean="0"/>
              <a:t>Drag picture to placeholder or click icon to add</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pPr/>
              <a:t>4/15/13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pPr/>
              <a:t>4/15/13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9BC7E7-EA8E-4DA7-915E-CC098D9BADCB}" type="datetimeFigureOut">
              <a:rPr lang="en-US" smtClean="0"/>
              <a:pPr/>
              <a:t>4/15/13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pPr/>
              <a:t>4/15/13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pPr/>
              <a:t>4/15/13</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F2F5E10-5301-4EE6-90D2-A6C4A3F62BED}" type="slidenum">
              <a:rPr lang="en-US" smtClean="0"/>
              <a:pPr/>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pPr/>
              <a:t>4/15/13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79BC7E7-EA8E-4DA7-915E-CC098D9BADCB}" type="datetimeFigureOut">
              <a:rPr lang="en-US" smtClean="0"/>
              <a:pPr/>
              <a:t>4/15/13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pPr/>
              <a:t>4/15/13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pPr/>
              <a:t>4/15/13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pPr/>
              <a:t>4/15/13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pPr/>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79BC7E7-EA8E-4DA7-915E-CC098D9BADCB}" type="datetimeFigureOut">
              <a:rPr lang="en-US" smtClean="0"/>
              <a:pPr/>
              <a:t>4/15/13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679BC7E7-EA8E-4DA7-915E-CC098D9BADCB}" type="datetimeFigureOut">
              <a:rPr lang="en-US" smtClean="0"/>
              <a:pPr/>
              <a:t>4/15/13</a:t>
            </a:fld>
            <a:endParaRPr 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9F2F5E10-5301-4EE6-90D2-A6C4A3F62BE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www.youtube.com/watch?v=WtuNb5NNS_w"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youtube.com/watch?v=7Zxr-yiN8M0&amp;list=UUphQvpC9f0IlFyIGnVMqEXw&amp;index=2"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youtube.com/watch?v=o3MABNumlB4&amp;feature=g-up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youtube.com/watch?v=4L5q0Y8hukU&amp;feature=g-up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From Readers Theater to Motion Pictures</a:t>
            </a:r>
            <a:endParaRPr lang="en-US" dirty="0"/>
          </a:p>
        </p:txBody>
      </p:sp>
      <p:sp>
        <p:nvSpPr>
          <p:cNvPr id="3" name="Subtitle 2"/>
          <p:cNvSpPr>
            <a:spLocks noGrp="1"/>
          </p:cNvSpPr>
          <p:nvPr>
            <p:ph type="subTitle" idx="1"/>
          </p:nvPr>
        </p:nvSpPr>
        <p:spPr/>
        <p:txBody>
          <a:bodyPr/>
          <a:lstStyle/>
          <a:p>
            <a:r>
              <a:rPr lang="en-US" dirty="0" smtClean="0"/>
              <a:t>Chase </a:t>
            </a:r>
            <a:r>
              <a:rPr lang="en-US" dirty="0" smtClean="0"/>
              <a:t>Young, PhD</a:t>
            </a:r>
            <a:endParaRPr lang="en-US" dirty="0"/>
          </a:p>
        </p:txBody>
      </p:sp>
    </p:spTree>
    <p:extLst>
      <p:ext uri="{BB962C8B-B14F-4D97-AF65-F5344CB8AC3E}">
        <p14:creationId xmlns:p14="http://schemas.microsoft.com/office/powerpoint/2010/main" val="241236086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Enhancing Authors’ Voice Through Scripting (Young &amp; </a:t>
            </a:r>
            <a:r>
              <a:rPr lang="en-US" sz="3600" dirty="0" err="1" smtClean="0"/>
              <a:t>Rasinski</a:t>
            </a:r>
            <a:r>
              <a:rPr lang="en-US" sz="3600" dirty="0" smtClean="0"/>
              <a:t>, 2011)</a:t>
            </a:r>
            <a:endParaRPr lang="en-US" sz="3600" dirty="0"/>
          </a:p>
        </p:txBody>
      </p:sp>
      <p:sp>
        <p:nvSpPr>
          <p:cNvPr id="3" name="Content Placeholder 2"/>
          <p:cNvSpPr>
            <a:spLocks noGrp="1"/>
          </p:cNvSpPr>
          <p:nvPr>
            <p:ph sz="half" idx="1"/>
          </p:nvPr>
        </p:nvSpPr>
        <p:spPr/>
        <p:txBody>
          <a:bodyPr/>
          <a:lstStyle/>
          <a:p>
            <a:r>
              <a:rPr lang="en-US" dirty="0" smtClean="0"/>
              <a:t>Parody</a:t>
            </a:r>
          </a:p>
          <a:p>
            <a:pPr lvl="1"/>
            <a:r>
              <a:rPr lang="en-US" dirty="0" smtClean="0"/>
              <a:t>Sophia Finds a Turtle</a:t>
            </a:r>
            <a:endParaRPr lang="en-US" dirty="0"/>
          </a:p>
        </p:txBody>
      </p:sp>
      <p:sp>
        <p:nvSpPr>
          <p:cNvPr id="4" name="Content Placeholder 3"/>
          <p:cNvSpPr>
            <a:spLocks noGrp="1"/>
          </p:cNvSpPr>
          <p:nvPr>
            <p:ph sz="half" idx="13"/>
          </p:nvPr>
        </p:nvSpPr>
        <p:spPr/>
        <p:txBody>
          <a:bodyPr/>
          <a:lstStyle/>
          <a:p>
            <a:r>
              <a:rPr lang="en-US" dirty="0" smtClean="0"/>
              <a:t>Take it a Step Further with SPMS</a:t>
            </a:r>
            <a:endParaRPr lang="en-US" dirty="0"/>
          </a:p>
        </p:txBody>
      </p:sp>
      <p:sp>
        <p:nvSpPr>
          <p:cNvPr id="5" name="Content Placeholder 4"/>
          <p:cNvSpPr>
            <a:spLocks noGrp="1"/>
          </p:cNvSpPr>
          <p:nvPr>
            <p:ph sz="half" idx="14"/>
          </p:nvPr>
        </p:nvSpPr>
        <p:spPr/>
        <p:txBody>
          <a:bodyPr/>
          <a:lstStyle/>
          <a:p>
            <a:r>
              <a:rPr lang="en-US" dirty="0" smtClean="0"/>
              <a:t>Mentor Text</a:t>
            </a:r>
          </a:p>
          <a:p>
            <a:pPr lvl="1"/>
            <a:r>
              <a:rPr lang="en-US" dirty="0" smtClean="0"/>
              <a:t>Voice Variation of Billy Goats Gruff</a:t>
            </a:r>
          </a:p>
        </p:txBody>
      </p:sp>
      <p:sp>
        <p:nvSpPr>
          <p:cNvPr id="6" name="Content Placeholder 5"/>
          <p:cNvSpPr>
            <a:spLocks noGrp="1"/>
          </p:cNvSpPr>
          <p:nvPr>
            <p:ph sz="half" idx="15"/>
          </p:nvPr>
        </p:nvSpPr>
        <p:spPr/>
        <p:txBody>
          <a:bodyPr/>
          <a:lstStyle/>
          <a:p>
            <a:r>
              <a:rPr lang="en-US" dirty="0" smtClean="0"/>
              <a:t>Scratch</a:t>
            </a:r>
          </a:p>
          <a:p>
            <a:pPr lvl="1"/>
            <a:r>
              <a:rPr lang="en-US" dirty="0" smtClean="0"/>
              <a:t>King Kong </a:t>
            </a:r>
            <a:r>
              <a:rPr lang="en-US" dirty="0" err="1" smtClean="0"/>
              <a:t>vs</a:t>
            </a:r>
            <a:r>
              <a:rPr lang="en-US" dirty="0" smtClean="0"/>
              <a:t> Second Grade</a:t>
            </a:r>
          </a:p>
          <a:p>
            <a:pPr lvl="1"/>
            <a:endParaRPr lang="en-US" dirty="0" smtClean="0"/>
          </a:p>
          <a:p>
            <a:pPr lvl="6"/>
            <a:r>
              <a:rPr lang="en-US" dirty="0" smtClean="0">
                <a:hlinkClick r:id="rId2"/>
              </a:rPr>
              <a:t>VIDEO</a:t>
            </a:r>
            <a:endParaRPr lang="en-US" dirty="0"/>
          </a:p>
        </p:txBody>
      </p:sp>
    </p:spTree>
    <p:extLst>
      <p:ext uri="{BB962C8B-B14F-4D97-AF65-F5344CB8AC3E}">
        <p14:creationId xmlns:p14="http://schemas.microsoft.com/office/powerpoint/2010/main" val="208804583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a:t>
            </a:r>
            <a:r>
              <a:rPr lang="en-US" dirty="0" smtClean="0"/>
              <a:t>6: Preproduction Conference</a:t>
            </a:r>
            <a:endParaRPr lang="en-US" dirty="0"/>
          </a:p>
        </p:txBody>
      </p:sp>
      <p:sp>
        <p:nvSpPr>
          <p:cNvPr id="3" name="Content Placeholder 2"/>
          <p:cNvSpPr>
            <a:spLocks noGrp="1"/>
          </p:cNvSpPr>
          <p:nvPr>
            <p:ph idx="1"/>
          </p:nvPr>
        </p:nvSpPr>
        <p:spPr/>
        <p:txBody>
          <a:bodyPr/>
          <a:lstStyle/>
          <a:p>
            <a:r>
              <a:rPr lang="en-US" sz="3200" dirty="0" smtClean="0"/>
              <a:t>The production team meets with the teacher and discuss light edits, materials, and responsibilities. </a:t>
            </a:r>
            <a:endParaRPr lang="en-US" sz="3200" dirty="0" smtClean="0"/>
          </a:p>
          <a:p>
            <a:r>
              <a:rPr lang="en-US" sz="3200" dirty="0" smtClean="0"/>
              <a:t>How does this phase connect to literacy?</a:t>
            </a:r>
          </a:p>
          <a:p>
            <a:pPr marL="336550" lvl="1" indent="0">
              <a:buNone/>
            </a:pPr>
            <a:endParaRPr lang="en-US" dirty="0" smtClean="0"/>
          </a:p>
        </p:txBody>
      </p:sp>
    </p:spTree>
    <p:extLst>
      <p:ext uri="{BB962C8B-B14F-4D97-AF65-F5344CB8AC3E}">
        <p14:creationId xmlns:p14="http://schemas.microsoft.com/office/powerpoint/2010/main" val="253482609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7: </a:t>
            </a:r>
            <a:r>
              <a:rPr lang="en-US" dirty="0" smtClean="0"/>
              <a:t>Filming</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a:t>The student director runs the production of each scene, with input, of course, from other members of the production (and me). The director carries the storyboard and script, leads the class to filming locations, makes sure all props and materials are ready, and directs characters’ actions and assists with their lines. </a:t>
            </a:r>
            <a:endParaRPr lang="en-US" sz="2800" dirty="0" smtClean="0"/>
          </a:p>
          <a:p>
            <a:r>
              <a:rPr lang="en-US" sz="2800" dirty="0" smtClean="0"/>
              <a:t>How does this phase connect to literacy?</a:t>
            </a:r>
          </a:p>
          <a:p>
            <a:pPr marL="336550" lvl="1" indent="0">
              <a:buNone/>
            </a:pPr>
            <a:endParaRPr lang="en-US" dirty="0" smtClean="0"/>
          </a:p>
        </p:txBody>
      </p:sp>
    </p:spTree>
    <p:extLst>
      <p:ext uri="{BB962C8B-B14F-4D97-AF65-F5344CB8AC3E}">
        <p14:creationId xmlns:p14="http://schemas.microsoft.com/office/powerpoint/2010/main" val="362852365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Practicing Prosody</a:t>
            </a:r>
            <a:endParaRPr lang="en-US" dirty="0"/>
          </a:p>
        </p:txBody>
      </p:sp>
      <p:sp>
        <p:nvSpPr>
          <p:cNvPr id="3" name="Text Placeholder 2"/>
          <p:cNvSpPr>
            <a:spLocks noGrp="1"/>
          </p:cNvSpPr>
          <p:nvPr>
            <p:ph type="body" idx="1"/>
          </p:nvPr>
        </p:nvSpPr>
        <p:spPr/>
        <p:txBody>
          <a:bodyPr/>
          <a:lstStyle/>
          <a:p>
            <a:r>
              <a:rPr lang="en-US" dirty="0" smtClean="0">
                <a:hlinkClick r:id="rId2"/>
              </a:rPr>
              <a:t>Video</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8: Post-Production</a:t>
            </a: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Students </a:t>
            </a:r>
            <a:r>
              <a:rPr lang="en-US" sz="3200" dirty="0"/>
              <a:t>learn how to upload the movies into the software, drop clips into the editing line, delete unused takes, reorder and cut clips, configure special effects, utilize transitions, add music, and create title and credit sequences. </a:t>
            </a:r>
            <a:endParaRPr lang="en-US" sz="3200" dirty="0" smtClean="0"/>
          </a:p>
          <a:p>
            <a:r>
              <a:rPr lang="en-US" sz="3200" dirty="0" smtClean="0"/>
              <a:t>How does this phase connect to literacy?</a:t>
            </a:r>
          </a:p>
          <a:p>
            <a:pPr marL="336550" lvl="1" indent="0">
              <a:buNone/>
            </a:pPr>
            <a:endParaRPr lang="en-US" dirty="0" smtClean="0"/>
          </a:p>
        </p:txBody>
      </p:sp>
    </p:spTree>
    <p:extLst>
      <p:ext uri="{BB962C8B-B14F-4D97-AF65-F5344CB8AC3E}">
        <p14:creationId xmlns:p14="http://schemas.microsoft.com/office/powerpoint/2010/main" val="74546051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Sophia Finds a Turtle</a:t>
            </a:r>
            <a:endParaRPr lang="en-US" dirty="0"/>
          </a:p>
        </p:txBody>
      </p:sp>
      <p:sp>
        <p:nvSpPr>
          <p:cNvPr id="3" name="Text Placeholder 2"/>
          <p:cNvSpPr>
            <a:spLocks noGrp="1"/>
          </p:cNvSpPr>
          <p:nvPr>
            <p:ph type="body" idx="1"/>
          </p:nvPr>
        </p:nvSpPr>
        <p:spPr/>
        <p:txBody>
          <a:bodyPr/>
          <a:lstStyle/>
          <a:p>
            <a:r>
              <a:rPr lang="en-US" dirty="0" smtClean="0"/>
              <a:t>SPM Written and Produced by Second Graders</a:t>
            </a:r>
          </a:p>
          <a:p>
            <a:r>
              <a:rPr lang="en-US" dirty="0" smtClean="0"/>
              <a:t>Genre: Comedy. Method: Parody</a:t>
            </a:r>
          </a:p>
          <a:p>
            <a:r>
              <a:rPr lang="en-US" dirty="0" smtClean="0">
                <a:hlinkClick r:id="rId2"/>
              </a:rPr>
              <a:t>Video</a:t>
            </a:r>
            <a:endParaRPr lang="en-US" dirty="0"/>
          </a:p>
        </p:txBody>
      </p:sp>
    </p:spTree>
    <p:extLst>
      <p:ext uri="{BB962C8B-B14F-4D97-AF65-F5344CB8AC3E}">
        <p14:creationId xmlns:p14="http://schemas.microsoft.com/office/powerpoint/2010/main" val="19213502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SPMs and Literacy</a:t>
            </a:r>
            <a:endParaRPr lang="en-US" dirty="0"/>
          </a:p>
        </p:txBody>
      </p:sp>
      <p:sp>
        <p:nvSpPr>
          <p:cNvPr id="3" name="Content Placeholder 2"/>
          <p:cNvSpPr>
            <a:spLocks noGrp="1"/>
          </p:cNvSpPr>
          <p:nvPr>
            <p:ph idx="1"/>
          </p:nvPr>
        </p:nvSpPr>
        <p:spPr/>
        <p:txBody>
          <a:bodyPr>
            <a:noAutofit/>
          </a:bodyPr>
          <a:lstStyle/>
          <a:p>
            <a:r>
              <a:rPr lang="en-US" sz="2400" dirty="0" smtClean="0"/>
              <a:t>Students reflected </a:t>
            </a:r>
            <a:r>
              <a:rPr lang="en-US" sz="2400" dirty="0"/>
              <a:t>on their reading preference, identified different genres, composed summaries, drafted sequences, used their knowledge of story structure to deconstruct text and turn it into a new creation, rehearsed the script focusing on expressive and meaningful reading, proficiently wielded multiple technologies, and offered their unique </a:t>
            </a:r>
            <a:r>
              <a:rPr lang="en-US" sz="2400" dirty="0" smtClean="0"/>
              <a:t>understandings of text.</a:t>
            </a:r>
          </a:p>
          <a:p>
            <a:r>
              <a:rPr lang="en-US" sz="2400" dirty="0" smtClean="0"/>
              <a:t>They had a purpose.</a:t>
            </a:r>
          </a:p>
        </p:txBody>
      </p:sp>
    </p:spTree>
    <p:extLst>
      <p:ext uri="{BB962C8B-B14F-4D97-AF65-F5344CB8AC3E}">
        <p14:creationId xmlns:p14="http://schemas.microsoft.com/office/powerpoint/2010/main" val="383932154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32500" lnSpcReduction="20000"/>
          </a:bodyPr>
          <a:lstStyle/>
          <a:p>
            <a:pPr marL="0" indent="0">
              <a:buNone/>
            </a:pPr>
            <a:r>
              <a:rPr lang="en-US" sz="3000" dirty="0" err="1"/>
              <a:t>Culham</a:t>
            </a:r>
            <a:r>
              <a:rPr lang="en-US" sz="3000" dirty="0"/>
              <a:t>, R. (2011).  Reading with a writer’s eye.  In T. </a:t>
            </a:r>
            <a:r>
              <a:rPr lang="en-US" sz="3000" dirty="0" err="1"/>
              <a:t>Rasinski</a:t>
            </a:r>
            <a:r>
              <a:rPr lang="en-US" sz="3000" dirty="0"/>
              <a:t> (ed.), Rebuilding the Foundation, Effective Reading </a:t>
            </a:r>
            <a:r>
              <a:rPr lang="en-US" sz="3000" dirty="0" err="1"/>
              <a:t>Instrution</a:t>
            </a:r>
            <a:r>
              <a:rPr lang="en-US" sz="3000" dirty="0"/>
              <a:t> for the 21st Century (pp. 245-270).  Bloomington, IN:  </a:t>
            </a:r>
            <a:r>
              <a:rPr lang="en-US" sz="3000" dirty="0" err="1" smtClean="0"/>
              <a:t>Solutiontree</a:t>
            </a:r>
            <a:r>
              <a:rPr lang="en-US" sz="3000" dirty="0" smtClean="0"/>
              <a:t>.</a:t>
            </a:r>
          </a:p>
          <a:p>
            <a:pPr marL="0" indent="0">
              <a:buNone/>
            </a:pPr>
            <a:r>
              <a:rPr lang="en-US" sz="3000" dirty="0" err="1" smtClean="0"/>
              <a:t>Dorfman</a:t>
            </a:r>
            <a:r>
              <a:rPr lang="en-US" sz="3000" dirty="0"/>
              <a:t>, L. R., &amp; </a:t>
            </a:r>
            <a:r>
              <a:rPr lang="en-US" sz="3000" dirty="0" err="1"/>
              <a:t>Cappelli</a:t>
            </a:r>
            <a:r>
              <a:rPr lang="en-US" sz="3000" dirty="0"/>
              <a:t>, R. (2007) Mentor texts: Teaching writing through children’s </a:t>
            </a:r>
            <a:r>
              <a:rPr lang="en-US" sz="3000" dirty="0" smtClean="0"/>
              <a:t>  </a:t>
            </a:r>
            <a:r>
              <a:rPr lang="en-US" sz="3000" dirty="0"/>
              <a:t>literature, K-6. Portland, Maine: </a:t>
            </a:r>
            <a:r>
              <a:rPr lang="en-US" sz="3000" dirty="0" err="1"/>
              <a:t>Stenhouse</a:t>
            </a:r>
            <a:r>
              <a:rPr lang="en-US" sz="3000" dirty="0"/>
              <a:t>.</a:t>
            </a:r>
          </a:p>
          <a:p>
            <a:pPr marL="0" indent="0">
              <a:buNone/>
            </a:pPr>
            <a:r>
              <a:rPr lang="en-US" sz="3000" dirty="0" smtClean="0"/>
              <a:t>Dunn</a:t>
            </a:r>
            <a:r>
              <a:rPr lang="en-US" sz="3000" dirty="0"/>
              <a:t>, M. W. (2011). Ask, reflect, text: Illustrating story plans with art. Journal Of Research In Childhood Education, 25(4), 376-389.</a:t>
            </a:r>
          </a:p>
          <a:p>
            <a:pPr marL="0" indent="0">
              <a:buNone/>
            </a:pPr>
            <a:r>
              <a:rPr lang="en-US" sz="3000" dirty="0" smtClean="0"/>
              <a:t>Griffith</a:t>
            </a:r>
            <a:r>
              <a:rPr lang="en-US" sz="3000" dirty="0"/>
              <a:t>, L.W., &amp; </a:t>
            </a:r>
            <a:r>
              <a:rPr lang="en-US" sz="3000" dirty="0" err="1"/>
              <a:t>Rasinski</a:t>
            </a:r>
            <a:r>
              <a:rPr lang="en-US" sz="3000" dirty="0"/>
              <a:t>, T.V. (2004). A focus on fluency: How one teacher incorporated fluency with her reading curriculum. The Reading Teacher, 58(2), 126–137. doi:10.1598/ RT.58.2.1.</a:t>
            </a:r>
          </a:p>
          <a:p>
            <a:pPr marL="0" indent="0">
              <a:buNone/>
            </a:pPr>
            <a:r>
              <a:rPr lang="en-US" sz="3000" dirty="0" smtClean="0"/>
              <a:t>House</a:t>
            </a:r>
            <a:r>
              <a:rPr lang="en-US" sz="3000" dirty="0"/>
              <a:t>, E. R. (1979). Coherence and credibility: The aesthetics of evaluation. Educational Evaluation And Policy Analysis, ERIC, Ipswich, MA. Accessed December 27, </a:t>
            </a:r>
            <a:r>
              <a:rPr lang="en-US" sz="3000" dirty="0" smtClean="0"/>
              <a:t>2012</a:t>
            </a:r>
          </a:p>
          <a:p>
            <a:pPr marL="0" indent="0">
              <a:buNone/>
            </a:pPr>
            <a:r>
              <a:rPr lang="en-US" sz="3000" dirty="0" smtClean="0"/>
              <a:t> Kist</a:t>
            </a:r>
            <a:r>
              <a:rPr lang="en-US" sz="3000" dirty="0"/>
              <a:t>, W. (2000).  Beginning to Create the New Literacy Classroom: What Does the New Literacy Look Like?  Journal of Adolescent and Adult Literacy, 43, 710-718</a:t>
            </a:r>
            <a:r>
              <a:rPr lang="en-US" sz="3000" dirty="0" smtClean="0"/>
              <a:t>.Krathwohl</a:t>
            </a:r>
            <a:r>
              <a:rPr lang="en-US" sz="3000" dirty="0"/>
              <a:t>, D. R. (2002).  A revision of Bloom’s taxonomy:  An overview.  Theory into Practice, 41, 212-264.</a:t>
            </a:r>
          </a:p>
          <a:p>
            <a:pPr marL="0" indent="0">
              <a:buNone/>
            </a:pPr>
            <a:r>
              <a:rPr lang="en-US" sz="3000" dirty="0" smtClean="0"/>
              <a:t>Lapp</a:t>
            </a:r>
            <a:r>
              <a:rPr lang="en-US" sz="3000" dirty="0"/>
              <a:t>, D., Moss, B., &amp; </a:t>
            </a:r>
            <a:r>
              <a:rPr lang="en-US" sz="3000" dirty="0" err="1"/>
              <a:t>Rowsell</a:t>
            </a:r>
            <a:r>
              <a:rPr lang="en-US" sz="3000" dirty="0"/>
              <a:t>, J. (2012). Envisioning new literacies through a lens of teaching and learning. The Reading Teacher, 65(6), 367-377.</a:t>
            </a:r>
          </a:p>
          <a:p>
            <a:pPr marL="0" indent="0">
              <a:buNone/>
            </a:pPr>
            <a:endParaRPr lang="en-US" dirty="0"/>
          </a:p>
        </p:txBody>
      </p:sp>
    </p:spTree>
    <p:extLst>
      <p:ext uri="{BB962C8B-B14F-4D97-AF65-F5344CB8AC3E}">
        <p14:creationId xmlns:p14="http://schemas.microsoft.com/office/powerpoint/2010/main" val="2299915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pPr marL="0" indent="0">
              <a:buNone/>
            </a:pPr>
            <a:r>
              <a:rPr lang="en-US" sz="1000" dirty="0"/>
              <a:t>Martinez, M., </a:t>
            </a:r>
            <a:r>
              <a:rPr lang="en-US" sz="1000" dirty="0" err="1"/>
              <a:t>Roser</a:t>
            </a:r>
            <a:r>
              <a:rPr lang="en-US" sz="1000" dirty="0"/>
              <a:t>, N.L., &amp; </a:t>
            </a:r>
            <a:r>
              <a:rPr lang="en-US" sz="1000" dirty="0" err="1"/>
              <a:t>Strecker</a:t>
            </a:r>
            <a:r>
              <a:rPr lang="en-US" sz="1000" dirty="0"/>
              <a:t>, S. (1998). “I never thought I could be a star”: A readers theatre ticket to fluency. The Reading Teacher, 52(4), 326–334.</a:t>
            </a:r>
          </a:p>
          <a:p>
            <a:pPr marL="0" indent="0">
              <a:buNone/>
            </a:pPr>
            <a:r>
              <a:rPr lang="en-US" sz="1000" dirty="0" smtClean="0"/>
              <a:t>National </a:t>
            </a:r>
            <a:r>
              <a:rPr lang="en-US" sz="1000" dirty="0"/>
              <a:t>Institute of Child Health and Human Development. (2000). Report of the National Reading Panel. Teaching children to read: An evidence-based assessment of the scientific research literature on reading and its implications for reading instruction (NIH Publication No. 00-4769). Washington, DC: U.S. Government Printing Office.</a:t>
            </a:r>
          </a:p>
          <a:p>
            <a:pPr marL="0" indent="0">
              <a:buNone/>
            </a:pPr>
            <a:r>
              <a:rPr lang="en-US" sz="1000" dirty="0" err="1" smtClean="0"/>
              <a:t>Naughton</a:t>
            </a:r>
            <a:r>
              <a:rPr lang="en-US" sz="1000" dirty="0"/>
              <a:t>, V. M. (2008). Picture It! Reading Teacher, 62(1), 65-68.</a:t>
            </a:r>
          </a:p>
          <a:p>
            <a:pPr marL="0" indent="0">
              <a:buNone/>
            </a:pPr>
            <a:r>
              <a:rPr lang="en-US" sz="1000" dirty="0" err="1" smtClean="0"/>
              <a:t>Pachtman</a:t>
            </a:r>
            <a:r>
              <a:rPr lang="en-US" sz="1000" dirty="0"/>
              <a:t>, A. B., &amp; Wilson, K. A. (2006). What do the kids think? Reading Teacher, 59(7), 680-684.</a:t>
            </a:r>
          </a:p>
          <a:p>
            <a:pPr marL="0" indent="0">
              <a:buNone/>
            </a:pPr>
            <a:r>
              <a:rPr lang="en-US" sz="1000" dirty="0" err="1" smtClean="0"/>
              <a:t>Rasinski</a:t>
            </a:r>
            <a:r>
              <a:rPr lang="en-US" sz="1000" dirty="0"/>
              <a:t>, T. V., </a:t>
            </a:r>
            <a:r>
              <a:rPr lang="en-US" sz="1000" dirty="0" err="1"/>
              <a:t>Reutzel</a:t>
            </a:r>
            <a:r>
              <a:rPr lang="en-US" sz="1000" dirty="0"/>
              <a:t>, D. R., Chard, D., &amp; </a:t>
            </a:r>
            <a:r>
              <a:rPr lang="en-US" sz="1000" dirty="0" err="1"/>
              <a:t>Linan</a:t>
            </a:r>
            <a:r>
              <a:rPr lang="en-US" sz="1000" dirty="0"/>
              <a:t>-Thompson, S. (2011).  Reading Fluency.  In M. L. </a:t>
            </a:r>
            <a:r>
              <a:rPr lang="en-US" sz="1000" dirty="0" err="1"/>
              <a:t>Kamil</a:t>
            </a:r>
            <a:r>
              <a:rPr lang="en-US" sz="1000" dirty="0"/>
              <a:t>, P. D. Pearson, B. </a:t>
            </a:r>
            <a:r>
              <a:rPr lang="en-US" sz="1000" dirty="0" err="1"/>
              <a:t>Moje</a:t>
            </a:r>
            <a:r>
              <a:rPr lang="en-US" sz="1000" dirty="0"/>
              <a:t>, &amp; P. </a:t>
            </a:r>
            <a:r>
              <a:rPr lang="en-US" sz="1000" dirty="0" err="1"/>
              <a:t>Afflerbach</a:t>
            </a:r>
            <a:r>
              <a:rPr lang="en-US" sz="1000" dirty="0"/>
              <a:t> (Eds.).  Handbook of Reading Research, Volume IV (pp. 286-319).  New York: </a:t>
            </a:r>
            <a:r>
              <a:rPr lang="en-US" sz="1000" dirty="0" err="1"/>
              <a:t>Routledge</a:t>
            </a:r>
            <a:r>
              <a:rPr lang="en-US" sz="1000" dirty="0"/>
              <a:t>.  </a:t>
            </a:r>
          </a:p>
          <a:p>
            <a:pPr marL="0" indent="0">
              <a:buNone/>
            </a:pPr>
            <a:r>
              <a:rPr lang="en-US" sz="1000" dirty="0" err="1" smtClean="0"/>
              <a:t>Risko</a:t>
            </a:r>
            <a:r>
              <a:rPr lang="en-US" sz="1000" dirty="0"/>
              <a:t>, V. J., &amp; Walker-</a:t>
            </a:r>
            <a:r>
              <a:rPr lang="en-US" sz="1000" dirty="0" err="1"/>
              <a:t>Dalhouse</a:t>
            </a:r>
            <a:r>
              <a:rPr lang="en-US" sz="1000" dirty="0"/>
              <a:t>, D. (2011). Drawing on text Features for reading comprehension and composing. Reading Teacher, 64(5), 376-378</a:t>
            </a:r>
            <a:r>
              <a:rPr lang="en-US" sz="1000" dirty="0" smtClean="0"/>
              <a:t>.</a:t>
            </a:r>
            <a:endParaRPr lang="en-US" sz="1000" dirty="0"/>
          </a:p>
        </p:txBody>
      </p:sp>
    </p:spTree>
    <p:extLst>
      <p:ext uri="{BB962C8B-B14F-4D97-AF65-F5344CB8AC3E}">
        <p14:creationId xmlns:p14="http://schemas.microsoft.com/office/powerpoint/2010/main" val="2343187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1000" dirty="0"/>
              <a:t>Smith, F.  (1994). Writing and the writer (2nd edition).  Hillsdale, NJ:  Lawrence Erlbaum </a:t>
            </a:r>
            <a:r>
              <a:rPr lang="en-US" sz="1000" dirty="0"/>
              <a:t> </a:t>
            </a:r>
            <a:r>
              <a:rPr lang="en-US" sz="1000" dirty="0" smtClean="0"/>
              <a:t>Associates</a:t>
            </a:r>
            <a:r>
              <a:rPr lang="en-US" sz="1000" dirty="0"/>
              <a:t>, Publishers.</a:t>
            </a:r>
          </a:p>
          <a:p>
            <a:pPr marL="0" indent="0">
              <a:buNone/>
            </a:pPr>
            <a:r>
              <a:rPr lang="en-US" sz="1000" dirty="0" err="1" smtClean="0"/>
              <a:t>Vasinda</a:t>
            </a:r>
            <a:r>
              <a:rPr lang="en-US" sz="1000" dirty="0"/>
              <a:t>, S., &amp; McLeod, J. (2011).  Extending readers theatre: A powerful and purposeful match with podcasting.  The Reading Teacher, 64, 486-497.  </a:t>
            </a:r>
            <a:endParaRPr lang="en-US" sz="1000" dirty="0" smtClean="0"/>
          </a:p>
          <a:p>
            <a:pPr marL="0" indent="0">
              <a:buNone/>
            </a:pPr>
            <a:r>
              <a:rPr lang="en-US" sz="1000" dirty="0" smtClean="0"/>
              <a:t>Worthy</a:t>
            </a:r>
            <a:r>
              <a:rPr lang="en-US" sz="1000" dirty="0"/>
              <a:t>, J. (2005). Readers theater for building fluency: Strategies and scripts for making the most of this highly effective, motivating, and research-based approach to oral reading. New York: Scholastic.</a:t>
            </a:r>
          </a:p>
          <a:p>
            <a:pPr marL="0" indent="0">
              <a:buNone/>
            </a:pPr>
            <a:r>
              <a:rPr lang="en-US" sz="1000" dirty="0" smtClean="0"/>
              <a:t>Worthy</a:t>
            </a:r>
            <a:r>
              <a:rPr lang="en-US" sz="1000" dirty="0"/>
              <a:t>, J., &amp; Prater, K. (2002). “I thought about it all night”: Readers Theater for reading flu- </a:t>
            </a:r>
            <a:r>
              <a:rPr lang="en-US" sz="1000" dirty="0" err="1"/>
              <a:t>ency</a:t>
            </a:r>
            <a:r>
              <a:rPr lang="en-US" sz="1000" dirty="0"/>
              <a:t> and motivation. The Reading Teacher, 56(3), 294–297.</a:t>
            </a:r>
          </a:p>
          <a:p>
            <a:pPr marL="0" indent="0">
              <a:buNone/>
            </a:pPr>
            <a:r>
              <a:rPr lang="en-US" sz="1000" dirty="0" smtClean="0"/>
              <a:t>Young</a:t>
            </a:r>
            <a:r>
              <a:rPr lang="en-US" sz="1000" dirty="0"/>
              <a:t>, C., &amp; </a:t>
            </a:r>
            <a:r>
              <a:rPr lang="en-US" sz="1000" dirty="0" err="1"/>
              <a:t>Rasinski</a:t>
            </a:r>
            <a:r>
              <a:rPr lang="en-US" sz="1000" dirty="0"/>
              <a:t>, T. (2009). Implementing Readers’ Theater as an approach to classroom fluency instruction. The Reading Teacher, 63(1), 4–14. doi:10.1598/RT.63.1.1</a:t>
            </a:r>
          </a:p>
          <a:p>
            <a:pPr marL="0" indent="0">
              <a:buNone/>
            </a:pPr>
            <a:r>
              <a:rPr lang="en-US" sz="1000" dirty="0" smtClean="0"/>
              <a:t>Young</a:t>
            </a:r>
            <a:r>
              <a:rPr lang="en-US" sz="1000" dirty="0"/>
              <a:t>, C., &amp; </a:t>
            </a:r>
            <a:r>
              <a:rPr lang="en-US" sz="1000" dirty="0" err="1"/>
              <a:t>Rasinski</a:t>
            </a:r>
            <a:r>
              <a:rPr lang="en-US" sz="1000" dirty="0"/>
              <a:t>, T. (2011). Enhancing authors' voice through scripting. The Reading Teacher, 65(1), 24–28</a:t>
            </a:r>
            <a:r>
              <a:rPr lang="en-US" sz="1000" dirty="0" smtClean="0"/>
              <a:t>.</a:t>
            </a:r>
          </a:p>
          <a:p>
            <a:pPr marL="0" indent="0">
              <a:buNone/>
            </a:pPr>
            <a:r>
              <a:rPr lang="en-US" sz="1000" dirty="0"/>
              <a:t>Young, C., &amp; </a:t>
            </a:r>
            <a:r>
              <a:rPr lang="en-US" sz="1000" dirty="0" err="1"/>
              <a:t>Rasinski</a:t>
            </a:r>
            <a:r>
              <a:rPr lang="en-US" sz="1000" dirty="0"/>
              <a:t>, T. (in press). Student produced movies as a medium for literacy development, </a:t>
            </a:r>
            <a:r>
              <a:rPr lang="en-US" sz="1000" i="1" dirty="0"/>
              <a:t>The Reading Teacher</a:t>
            </a:r>
            <a:r>
              <a:rPr lang="en-US" sz="1000" dirty="0"/>
              <a:t>. </a:t>
            </a:r>
          </a:p>
        </p:txBody>
      </p:sp>
    </p:spTree>
    <p:extLst>
      <p:ext uri="{BB962C8B-B14F-4D97-AF65-F5344CB8AC3E}">
        <p14:creationId xmlns:p14="http://schemas.microsoft.com/office/powerpoint/2010/main" val="3535410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Readers Theater </a:t>
            </a:r>
            <a:br>
              <a:rPr lang="en-US" dirty="0" smtClean="0"/>
            </a:br>
            <a:r>
              <a:rPr lang="en-US" sz="1200" dirty="0"/>
              <a:t> (Griffith &amp; </a:t>
            </a:r>
            <a:r>
              <a:rPr lang="en-US" sz="1200" dirty="0" err="1"/>
              <a:t>Rasinski</a:t>
            </a:r>
            <a:r>
              <a:rPr lang="en-US" sz="1200" dirty="0"/>
              <a:t>, 2004; </a:t>
            </a:r>
            <a:r>
              <a:rPr lang="en-US" sz="1200" dirty="0" smtClean="0"/>
              <a:t>Martinez</a:t>
            </a:r>
            <a:r>
              <a:rPr lang="en-US" sz="1200" dirty="0"/>
              <a:t>, </a:t>
            </a:r>
            <a:r>
              <a:rPr lang="en-US" sz="1200" dirty="0" err="1"/>
              <a:t>Roser</a:t>
            </a:r>
            <a:r>
              <a:rPr lang="en-US" sz="1200" dirty="0"/>
              <a:t>, </a:t>
            </a:r>
            <a:r>
              <a:rPr lang="en-US" sz="1200" dirty="0" err="1"/>
              <a:t>Strecker</a:t>
            </a:r>
            <a:r>
              <a:rPr lang="en-US" sz="1200" dirty="0"/>
              <a:t>, 1998; Young </a:t>
            </a:r>
            <a:br>
              <a:rPr lang="en-US" sz="1200" dirty="0"/>
            </a:br>
            <a:r>
              <a:rPr lang="en-US" sz="1200" dirty="0"/>
              <a:t>&amp; </a:t>
            </a:r>
            <a:r>
              <a:rPr lang="en-US" sz="1200" dirty="0" err="1"/>
              <a:t>Rasinski</a:t>
            </a:r>
            <a:r>
              <a:rPr lang="en-US" sz="1200" dirty="0"/>
              <a:t>, 2009; </a:t>
            </a:r>
            <a:r>
              <a:rPr lang="en-US" sz="1200" dirty="0" err="1"/>
              <a:t>Vasinda</a:t>
            </a:r>
            <a:r>
              <a:rPr lang="en-US" sz="1200" dirty="0"/>
              <a:t> &amp; McLeod, </a:t>
            </a:r>
            <a:r>
              <a:rPr lang="en-US" sz="1200" dirty="0" smtClean="0"/>
              <a:t>2011</a:t>
            </a:r>
            <a:r>
              <a:rPr lang="en-US" sz="1200" dirty="0"/>
              <a:t>; Worthy, 2005; Worthy &amp; Prater, </a:t>
            </a:r>
            <a:r>
              <a:rPr lang="en-US" sz="1200" dirty="0" smtClean="0"/>
              <a:t> 2002</a:t>
            </a:r>
            <a:endParaRPr lang="en-US" sz="1200" dirty="0"/>
          </a:p>
        </p:txBody>
      </p:sp>
      <p:sp>
        <p:nvSpPr>
          <p:cNvPr id="3" name="Content Placeholder 2"/>
          <p:cNvSpPr>
            <a:spLocks noGrp="1"/>
          </p:cNvSpPr>
          <p:nvPr>
            <p:ph idx="1"/>
          </p:nvPr>
        </p:nvSpPr>
        <p:spPr/>
        <p:txBody>
          <a:bodyPr>
            <a:normAutofit/>
          </a:bodyPr>
          <a:lstStyle/>
          <a:p>
            <a:r>
              <a:rPr lang="en-US" sz="2800" i="1" dirty="0" smtClean="0"/>
              <a:t>Monday: Select scripts and read for meaning</a:t>
            </a:r>
          </a:p>
          <a:p>
            <a:r>
              <a:rPr lang="en-US" sz="2800" i="1" dirty="0" smtClean="0"/>
              <a:t>Tuesday: Choose parts and focus on automaticity</a:t>
            </a:r>
          </a:p>
          <a:p>
            <a:r>
              <a:rPr lang="en-US" sz="2800" i="1" dirty="0" smtClean="0"/>
              <a:t>Wednesday: Focus on expression</a:t>
            </a:r>
          </a:p>
          <a:p>
            <a:r>
              <a:rPr lang="en-US" sz="2800" i="1" dirty="0" smtClean="0"/>
              <a:t>Thursday: Practice Performance</a:t>
            </a:r>
          </a:p>
          <a:p>
            <a:r>
              <a:rPr lang="en-US" sz="2800" i="1" dirty="0" smtClean="0"/>
              <a:t>Friday: Performance</a:t>
            </a:r>
            <a:endParaRPr lang="en-US" sz="2800" dirty="0"/>
          </a:p>
        </p:txBody>
      </p:sp>
    </p:spTree>
    <p:extLst>
      <p:ext uri="{BB962C8B-B14F-4D97-AF65-F5344CB8AC3E}">
        <p14:creationId xmlns:p14="http://schemas.microsoft.com/office/powerpoint/2010/main" val="272220037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Readers Theater</a:t>
            </a:r>
            <a:endParaRPr lang="en-US" dirty="0"/>
          </a:p>
        </p:txBody>
      </p:sp>
      <p:sp>
        <p:nvSpPr>
          <p:cNvPr id="3" name="Text Placeholder 2"/>
          <p:cNvSpPr>
            <a:spLocks noGrp="1"/>
          </p:cNvSpPr>
          <p:nvPr>
            <p:ph type="body" idx="1"/>
          </p:nvPr>
        </p:nvSpPr>
        <p:spPr/>
        <p:txBody>
          <a:bodyPr/>
          <a:lstStyle/>
          <a:p>
            <a:r>
              <a:rPr lang="en-US" dirty="0" smtClean="0">
                <a:hlinkClick r:id="rId2"/>
              </a:rPr>
              <a:t>Video</a:t>
            </a:r>
            <a:endParaRPr lang="en-US" dirty="0"/>
          </a:p>
        </p:txBody>
      </p:sp>
    </p:spTree>
    <p:extLst>
      <p:ext uri="{BB962C8B-B14F-4D97-AF65-F5344CB8AC3E}">
        <p14:creationId xmlns:p14="http://schemas.microsoft.com/office/powerpoint/2010/main" val="158286512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Produced </a:t>
            </a:r>
            <a:r>
              <a:rPr lang="en-US" dirty="0" smtClean="0"/>
              <a:t>Movies</a:t>
            </a:r>
            <a:br>
              <a:rPr lang="en-US" dirty="0" smtClean="0"/>
            </a:br>
            <a:r>
              <a:rPr lang="en-US" sz="1200" dirty="0" smtClean="0"/>
              <a:t>(Y</a:t>
            </a:r>
            <a:r>
              <a:rPr lang="en-US" sz="1200" dirty="0" smtClean="0"/>
              <a:t>oung &amp; </a:t>
            </a:r>
            <a:r>
              <a:rPr lang="en-US" sz="1200" dirty="0" err="1" smtClean="0"/>
              <a:t>Rasinski</a:t>
            </a:r>
            <a:r>
              <a:rPr lang="en-US" sz="1200" dirty="0" smtClean="0"/>
              <a:t>, in press)</a:t>
            </a:r>
            <a:endParaRPr lang="en-US" dirty="0"/>
          </a:p>
        </p:txBody>
      </p:sp>
      <p:sp>
        <p:nvSpPr>
          <p:cNvPr id="3" name="Content Placeholder 2"/>
          <p:cNvSpPr>
            <a:spLocks noGrp="1"/>
          </p:cNvSpPr>
          <p:nvPr>
            <p:ph idx="1"/>
          </p:nvPr>
        </p:nvSpPr>
        <p:spPr>
          <a:xfrm>
            <a:off x="618813" y="2040959"/>
            <a:ext cx="7662864" cy="4626174"/>
          </a:xfrm>
        </p:spPr>
        <p:txBody>
          <a:bodyPr>
            <a:noAutofit/>
          </a:bodyPr>
          <a:lstStyle/>
          <a:p>
            <a:r>
              <a:rPr lang="en-US" sz="2400" i="1" dirty="0"/>
              <a:t>Phase 1: Grouping</a:t>
            </a:r>
            <a:r>
              <a:rPr lang="en-US" sz="2400" dirty="0"/>
              <a:t> </a:t>
            </a:r>
          </a:p>
          <a:p>
            <a:r>
              <a:rPr lang="en-US" sz="2400" i="1" dirty="0"/>
              <a:t>Phase 2: Idea Development</a:t>
            </a:r>
            <a:r>
              <a:rPr lang="en-US" sz="2400" dirty="0"/>
              <a:t> </a:t>
            </a:r>
          </a:p>
          <a:p>
            <a:r>
              <a:rPr lang="en-US" sz="2400" i="1" dirty="0"/>
              <a:t>Phase 3: Script Treatment</a:t>
            </a:r>
            <a:r>
              <a:rPr lang="en-US" sz="2400" dirty="0"/>
              <a:t> </a:t>
            </a:r>
          </a:p>
          <a:p>
            <a:r>
              <a:rPr lang="en-US" sz="2400" i="1" dirty="0"/>
              <a:t>Phase 4: Storyboard</a:t>
            </a:r>
            <a:r>
              <a:rPr lang="en-US" sz="2400" dirty="0"/>
              <a:t> </a:t>
            </a:r>
          </a:p>
          <a:p>
            <a:r>
              <a:rPr lang="en-US" sz="2400" i="1" dirty="0"/>
              <a:t>Phase 5: Scripting</a:t>
            </a:r>
            <a:r>
              <a:rPr lang="en-US" sz="2400" dirty="0"/>
              <a:t> </a:t>
            </a:r>
          </a:p>
          <a:p>
            <a:r>
              <a:rPr lang="en-US" sz="2400" i="1" dirty="0"/>
              <a:t>Phase </a:t>
            </a:r>
            <a:r>
              <a:rPr lang="en-US" sz="2400" i="1" dirty="0" smtClean="0"/>
              <a:t>6: Preproduction Conference</a:t>
            </a:r>
          </a:p>
          <a:p>
            <a:r>
              <a:rPr lang="en-US" sz="2400" i="1" dirty="0" smtClean="0"/>
              <a:t>Phase 7: Filming</a:t>
            </a:r>
            <a:endParaRPr lang="en-US" sz="2400" dirty="0"/>
          </a:p>
          <a:p>
            <a:r>
              <a:rPr lang="en-US" sz="2400" i="1" dirty="0"/>
              <a:t>Phase </a:t>
            </a:r>
            <a:r>
              <a:rPr lang="en-US" sz="2400" i="1" dirty="0" smtClean="0"/>
              <a:t>7: </a:t>
            </a:r>
            <a:r>
              <a:rPr lang="en-US" sz="2400" i="1" dirty="0"/>
              <a:t>Post-Production</a:t>
            </a:r>
            <a:r>
              <a:rPr lang="en-US" sz="2400" dirty="0"/>
              <a:t> </a:t>
            </a:r>
          </a:p>
        </p:txBody>
      </p:sp>
    </p:spTree>
    <p:extLst>
      <p:ext uri="{BB962C8B-B14F-4D97-AF65-F5344CB8AC3E}">
        <p14:creationId xmlns:p14="http://schemas.microsoft.com/office/powerpoint/2010/main" val="367417749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1: </a:t>
            </a:r>
            <a:r>
              <a:rPr lang="en-US" dirty="0" smtClean="0"/>
              <a:t>Grouping</a:t>
            </a:r>
            <a:br>
              <a:rPr lang="en-US" dirty="0" smtClean="0"/>
            </a:br>
            <a:r>
              <a:rPr lang="en-US" sz="1200" dirty="0"/>
              <a:t> (</a:t>
            </a:r>
            <a:r>
              <a:rPr lang="en-US" sz="1200" dirty="0" err="1"/>
              <a:t>Risko</a:t>
            </a:r>
            <a:r>
              <a:rPr lang="en-US" sz="1200" dirty="0"/>
              <a:t> </a:t>
            </a:r>
            <a:r>
              <a:rPr lang="en-US" sz="1200" dirty="0" smtClean="0"/>
              <a:t>&amp; </a:t>
            </a:r>
            <a:r>
              <a:rPr lang="en-US" sz="1200" dirty="0"/>
              <a:t>Walker-</a:t>
            </a:r>
            <a:r>
              <a:rPr lang="en-US" sz="1200" dirty="0" err="1"/>
              <a:t>Dalhouse</a:t>
            </a:r>
            <a:r>
              <a:rPr lang="en-US" sz="1200" dirty="0"/>
              <a:t>, </a:t>
            </a:r>
            <a:r>
              <a:rPr lang="en-US" sz="1200" dirty="0" smtClean="0"/>
              <a:t>2011; </a:t>
            </a:r>
            <a:r>
              <a:rPr lang="en-US" sz="1200" dirty="0" err="1" smtClean="0"/>
              <a:t>Pachtman</a:t>
            </a:r>
            <a:r>
              <a:rPr lang="en-US" sz="1200" dirty="0" smtClean="0"/>
              <a:t> </a:t>
            </a:r>
            <a:r>
              <a:rPr lang="en-US" sz="1200" dirty="0"/>
              <a:t>&amp; Wilson, 2006)</a:t>
            </a:r>
            <a:endParaRPr lang="en-US" sz="1200" dirty="0"/>
          </a:p>
        </p:txBody>
      </p:sp>
      <p:sp>
        <p:nvSpPr>
          <p:cNvPr id="3" name="Content Placeholder 2"/>
          <p:cNvSpPr>
            <a:spLocks noGrp="1"/>
          </p:cNvSpPr>
          <p:nvPr>
            <p:ph idx="1"/>
          </p:nvPr>
        </p:nvSpPr>
        <p:spPr/>
        <p:txBody>
          <a:bodyPr/>
          <a:lstStyle/>
          <a:p>
            <a:r>
              <a:rPr lang="en-US" sz="3200" dirty="0" smtClean="0"/>
              <a:t>Students groups are selected based preferred genre.</a:t>
            </a:r>
          </a:p>
          <a:p>
            <a:r>
              <a:rPr lang="en-US" sz="3200" dirty="0" smtClean="0"/>
              <a:t>How does this phase connect to literacy?</a:t>
            </a:r>
          </a:p>
          <a:p>
            <a:pPr marL="336550" lvl="1" indent="0">
              <a:buNone/>
            </a:pPr>
            <a:endParaRPr lang="en-US" dirty="0" smtClean="0"/>
          </a:p>
        </p:txBody>
      </p:sp>
    </p:spTree>
    <p:extLst>
      <p:ext uri="{BB962C8B-B14F-4D97-AF65-F5344CB8AC3E}">
        <p14:creationId xmlns:p14="http://schemas.microsoft.com/office/powerpoint/2010/main" val="50882812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2: Idea </a:t>
            </a:r>
            <a:r>
              <a:rPr lang="en-US" dirty="0" smtClean="0"/>
              <a:t>Development</a:t>
            </a:r>
            <a:br>
              <a:rPr lang="en-US" dirty="0" smtClean="0"/>
            </a:br>
            <a:r>
              <a:rPr lang="hu-HU" sz="1200" dirty="0"/>
              <a:t> (Culham, 2011; Dorfman &amp; </a:t>
            </a:r>
            <a:r>
              <a:rPr lang="en-US" sz="1200" dirty="0" err="1" smtClean="0"/>
              <a:t>Cappelli</a:t>
            </a:r>
            <a:r>
              <a:rPr lang="en-US" sz="1200" dirty="0"/>
              <a:t>, 2007; Smith, 1994)</a:t>
            </a:r>
            <a:endParaRPr lang="en-US" sz="1200" dirty="0"/>
          </a:p>
        </p:txBody>
      </p:sp>
      <p:sp>
        <p:nvSpPr>
          <p:cNvPr id="3" name="Content Placeholder 2"/>
          <p:cNvSpPr>
            <a:spLocks noGrp="1"/>
          </p:cNvSpPr>
          <p:nvPr>
            <p:ph idx="1"/>
          </p:nvPr>
        </p:nvSpPr>
        <p:spPr/>
        <p:txBody>
          <a:bodyPr/>
          <a:lstStyle/>
          <a:p>
            <a:r>
              <a:rPr lang="en-US" sz="3200" dirty="0" smtClean="0"/>
              <a:t>Students choose method for creating scripts: mentor, parody, or scratch</a:t>
            </a:r>
          </a:p>
          <a:p>
            <a:r>
              <a:rPr lang="en-US" sz="3200" dirty="0" smtClean="0"/>
              <a:t>How does this phase connect to literacy?</a:t>
            </a:r>
          </a:p>
          <a:p>
            <a:pPr marL="336550" lvl="1" indent="0">
              <a:buNone/>
            </a:pPr>
            <a:endParaRPr lang="en-US" dirty="0" smtClean="0"/>
          </a:p>
        </p:txBody>
      </p:sp>
    </p:spTree>
    <p:extLst>
      <p:ext uri="{BB962C8B-B14F-4D97-AF65-F5344CB8AC3E}">
        <p14:creationId xmlns:p14="http://schemas.microsoft.com/office/powerpoint/2010/main" val="404823033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3: Script </a:t>
            </a:r>
            <a:r>
              <a:rPr lang="en-US" dirty="0" smtClean="0"/>
              <a:t>Treatment</a:t>
            </a:r>
            <a:br>
              <a:rPr lang="en-US" dirty="0" smtClean="0"/>
            </a:br>
            <a:r>
              <a:rPr lang="en-US" sz="1200" dirty="0"/>
              <a:t> (National Institute of Child Health and </a:t>
            </a:r>
            <a:r>
              <a:rPr lang="en-US" sz="1200" dirty="0" smtClean="0"/>
              <a:t>Human </a:t>
            </a:r>
            <a:r>
              <a:rPr lang="en-US" sz="1200" dirty="0"/>
              <a:t>Development, 2000)</a:t>
            </a:r>
            <a:endParaRPr lang="en-US" sz="1200" dirty="0"/>
          </a:p>
        </p:txBody>
      </p:sp>
      <p:sp>
        <p:nvSpPr>
          <p:cNvPr id="3" name="Content Placeholder 2"/>
          <p:cNvSpPr>
            <a:spLocks noGrp="1"/>
          </p:cNvSpPr>
          <p:nvPr>
            <p:ph idx="1"/>
          </p:nvPr>
        </p:nvSpPr>
        <p:spPr/>
        <p:txBody>
          <a:bodyPr/>
          <a:lstStyle/>
          <a:p>
            <a:r>
              <a:rPr lang="en-US" sz="3200" dirty="0" smtClean="0"/>
              <a:t>Students write a summary</a:t>
            </a:r>
          </a:p>
          <a:p>
            <a:r>
              <a:rPr lang="en-US" sz="3200" dirty="0" smtClean="0"/>
              <a:t>Assign roles</a:t>
            </a:r>
          </a:p>
          <a:p>
            <a:r>
              <a:rPr lang="en-US" sz="3200" dirty="0" smtClean="0"/>
              <a:t>How does this phase connect to literacy?</a:t>
            </a:r>
          </a:p>
          <a:p>
            <a:pPr marL="336550" lvl="1" indent="0">
              <a:buNone/>
            </a:pPr>
            <a:endParaRPr lang="en-US" dirty="0" smtClean="0"/>
          </a:p>
        </p:txBody>
      </p:sp>
    </p:spTree>
    <p:extLst>
      <p:ext uri="{BB962C8B-B14F-4D97-AF65-F5344CB8AC3E}">
        <p14:creationId xmlns:p14="http://schemas.microsoft.com/office/powerpoint/2010/main" val="73638889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4: </a:t>
            </a:r>
            <a:r>
              <a:rPr lang="en-US" dirty="0" smtClean="0"/>
              <a:t>Storyboard</a:t>
            </a:r>
            <a:br>
              <a:rPr lang="en-US" dirty="0" smtClean="0"/>
            </a:br>
            <a:r>
              <a:rPr lang="en-US" sz="1200" dirty="0"/>
              <a:t> (</a:t>
            </a:r>
            <a:r>
              <a:rPr lang="en-US" sz="1200" dirty="0" err="1"/>
              <a:t>Naughton</a:t>
            </a:r>
            <a:r>
              <a:rPr lang="en-US" sz="1200" dirty="0"/>
              <a:t>, 2008)</a:t>
            </a:r>
            <a:endParaRPr lang="en-US" sz="1200" dirty="0"/>
          </a:p>
        </p:txBody>
      </p:sp>
      <p:sp>
        <p:nvSpPr>
          <p:cNvPr id="3" name="Content Placeholder 2"/>
          <p:cNvSpPr>
            <a:spLocks noGrp="1"/>
          </p:cNvSpPr>
          <p:nvPr>
            <p:ph idx="1"/>
          </p:nvPr>
        </p:nvSpPr>
        <p:spPr/>
        <p:txBody>
          <a:bodyPr>
            <a:normAutofit fontScale="92500" lnSpcReduction="10000"/>
          </a:bodyPr>
          <a:lstStyle/>
          <a:p>
            <a:endParaRPr lang="en-US" dirty="0" smtClean="0"/>
          </a:p>
          <a:p>
            <a:endParaRPr lang="en-US" dirty="0"/>
          </a:p>
          <a:p>
            <a:endParaRPr lang="en-US" dirty="0" smtClean="0"/>
          </a:p>
          <a:p>
            <a:endParaRPr lang="en-US" dirty="0"/>
          </a:p>
          <a:p>
            <a:endParaRPr lang="en-US" dirty="0" smtClean="0"/>
          </a:p>
          <a:p>
            <a:r>
              <a:rPr lang="en-US" sz="3200" dirty="0" smtClean="0"/>
              <a:t>How does this phase connect to literacy?</a:t>
            </a:r>
          </a:p>
          <a:p>
            <a:pPr marL="336550" lvl="1" indent="0">
              <a:buNone/>
            </a:pPr>
            <a:endParaRPr lang="en-US" dirty="0" smtClean="0"/>
          </a:p>
        </p:txBody>
      </p:sp>
      <p:pic>
        <p:nvPicPr>
          <p:cNvPr id="4" name="Picture 3"/>
          <p:cNvPicPr>
            <a:picLocks noChangeAspect="1"/>
          </p:cNvPicPr>
          <p:nvPr/>
        </p:nvPicPr>
        <p:blipFill>
          <a:blip r:embed="rId2" cstate="print"/>
          <a:stretch>
            <a:fillRect/>
          </a:stretch>
        </p:blipFill>
        <p:spPr>
          <a:xfrm>
            <a:off x="2293859" y="1488141"/>
            <a:ext cx="4483100" cy="3962400"/>
          </a:xfrm>
          <a:prstGeom prst="rect">
            <a:avLst/>
          </a:prstGeom>
        </p:spPr>
      </p:pic>
    </p:spTree>
    <p:extLst>
      <p:ext uri="{BB962C8B-B14F-4D97-AF65-F5344CB8AC3E}">
        <p14:creationId xmlns:p14="http://schemas.microsoft.com/office/powerpoint/2010/main" val="309541350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a:t>
            </a:r>
            <a:r>
              <a:rPr lang="en-US" dirty="0" smtClean="0"/>
              <a:t>6: Scripting</a:t>
            </a:r>
            <a:br>
              <a:rPr lang="en-US" dirty="0" smtClean="0"/>
            </a:br>
            <a:r>
              <a:rPr lang="en-US" sz="1200" dirty="0"/>
              <a:t> (</a:t>
            </a:r>
            <a:r>
              <a:rPr lang="en-US" sz="1200" dirty="0" err="1"/>
              <a:t>Culham</a:t>
            </a:r>
            <a:r>
              <a:rPr lang="en-US" sz="1200" dirty="0"/>
              <a:t>, 2011; </a:t>
            </a:r>
            <a:r>
              <a:rPr lang="en-US" sz="1200" dirty="0" err="1"/>
              <a:t>Dorfman</a:t>
            </a:r>
            <a:r>
              <a:rPr lang="en-US" sz="1200" dirty="0"/>
              <a:t> </a:t>
            </a:r>
            <a:r>
              <a:rPr lang="de-DE" sz="1200" dirty="0" smtClean="0"/>
              <a:t>&amp; </a:t>
            </a:r>
            <a:r>
              <a:rPr lang="de-DE" sz="1200" dirty="0" err="1"/>
              <a:t>Cappelli</a:t>
            </a:r>
            <a:r>
              <a:rPr lang="de-DE" sz="1200" dirty="0"/>
              <a:t>, 2007; Smith, 1994; Young </a:t>
            </a:r>
            <a:r>
              <a:rPr lang="hr-HR" sz="1200" dirty="0" smtClean="0"/>
              <a:t>&amp; </a:t>
            </a:r>
            <a:r>
              <a:rPr lang="hr-HR" sz="1200" dirty="0"/>
              <a:t>Rasinski, 2011)</a:t>
            </a:r>
            <a:endParaRPr lang="en-US" sz="1200" dirty="0"/>
          </a:p>
        </p:txBody>
      </p:sp>
      <p:sp>
        <p:nvSpPr>
          <p:cNvPr id="3" name="Content Placeholder 2"/>
          <p:cNvSpPr>
            <a:spLocks noGrp="1"/>
          </p:cNvSpPr>
          <p:nvPr>
            <p:ph idx="1"/>
          </p:nvPr>
        </p:nvSpPr>
        <p:spPr/>
        <p:txBody>
          <a:bodyPr>
            <a:normAutofit fontScale="92500" lnSpcReduction="10000"/>
          </a:bodyPr>
          <a:lstStyle/>
          <a:p>
            <a:r>
              <a:rPr lang="en-US" sz="3200" dirty="0" smtClean="0"/>
              <a:t>As students </a:t>
            </a:r>
            <a:r>
              <a:rPr lang="en-US" sz="3200" dirty="0"/>
              <a:t>create their scripts they are analyzing the original text from the point of view of the writer.  What did the author do to make his or her writing so engaging?  How can we incorporate those features into my script</a:t>
            </a:r>
            <a:r>
              <a:rPr lang="en-US" sz="3200" dirty="0" smtClean="0"/>
              <a:t>?</a:t>
            </a:r>
          </a:p>
          <a:p>
            <a:r>
              <a:rPr lang="en-US" sz="3200" dirty="0" smtClean="0"/>
              <a:t>How </a:t>
            </a:r>
            <a:r>
              <a:rPr lang="en-US" sz="3200" dirty="0" smtClean="0"/>
              <a:t>does this phase connect to literacy?</a:t>
            </a:r>
          </a:p>
          <a:p>
            <a:pPr marL="336550" lvl="1" indent="0">
              <a:buNone/>
            </a:pPr>
            <a:endParaRPr lang="en-US" dirty="0" smtClean="0"/>
          </a:p>
        </p:txBody>
      </p:sp>
    </p:spTree>
    <p:extLst>
      <p:ext uri="{BB962C8B-B14F-4D97-AF65-F5344CB8AC3E}">
        <p14:creationId xmlns:p14="http://schemas.microsoft.com/office/powerpoint/2010/main" val="84870323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4740</TotalTime>
  <Words>1375</Words>
  <Application>Microsoft Macintosh PowerPoint</Application>
  <PresentationFormat>On-screen Show (4:3)</PresentationFormat>
  <Paragraphs>90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Genesis</vt:lpstr>
      <vt:lpstr>From Readers Theater to Motion Pictures</vt:lpstr>
      <vt:lpstr>_x0012_Readers Theater   (Griffith &amp; Rasinski, 2004; Martinez, Roser, Strecker, 1998; Young  &amp; Rasinski, 2009; Vasinda &amp; McLeod, 2011; Worthy, 2005; Worthy &amp; Prater,  2002</vt:lpstr>
      <vt:lpstr>Implementing Readers Theater</vt:lpstr>
      <vt:lpstr>Student Produced Movies (Young &amp; Rasinski, in press)</vt:lpstr>
      <vt:lpstr>Phase 1: Grouping  (Risko &amp; Walker-Dalhouse, 2011; Pachtman &amp; Wilson, 2006)</vt:lpstr>
      <vt:lpstr>Phase 2: Idea Development  (Culham, 2011; Dorfman &amp; Cappelli, 2007; Smith, 1994)</vt:lpstr>
      <vt:lpstr>Phase 3: Script Treatment  (National Institute of Child Health and Human Development, 2000)</vt:lpstr>
      <vt:lpstr>Phase 4: Storyboard  (Naughton, 2008)</vt:lpstr>
      <vt:lpstr>Phase 6: Scripting  (Culham, 2011; Dorfman &amp; Cappelli, 2007; Smith, 1994; Young &amp; Rasinski, 2011)</vt:lpstr>
      <vt:lpstr>Enhancing Authors’ Voice Through Scripting (Young &amp; Rasinski, 2011)</vt:lpstr>
      <vt:lpstr>Phase 6: Preproduction Conference</vt:lpstr>
      <vt:lpstr>Phase 7: Filming</vt:lpstr>
      <vt:lpstr>Practicing Prosody</vt:lpstr>
      <vt:lpstr>Phase 8: Post-Production</vt:lpstr>
      <vt:lpstr>Sophia Finds a Turtle</vt:lpstr>
      <vt:lpstr>SPMs and Literacy</vt:lpstr>
      <vt:lpstr>References</vt:lpstr>
      <vt:lpstr>References</vt:lpstr>
      <vt:lpstr>References</vt:lpstr>
    </vt:vector>
  </TitlesOfParts>
  <Company>MISD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Extending Readers Theater</dc:title>
  <dc:creator>McKinney ISD</dc:creator>
  <cp:lastModifiedBy>McKinney ISD</cp:lastModifiedBy>
  <cp:revision>35</cp:revision>
  <dcterms:created xsi:type="dcterms:W3CDTF">2012-11-17T13:07:03Z</dcterms:created>
  <dcterms:modified xsi:type="dcterms:W3CDTF">2013-04-18T20:40:30Z</dcterms:modified>
</cp:coreProperties>
</file>