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7" r:id="rId5"/>
    <p:sldId id="310" r:id="rId6"/>
    <p:sldId id="311" r:id="rId7"/>
    <p:sldId id="313" r:id="rId8"/>
    <p:sldId id="312" r:id="rId9"/>
    <p:sldId id="305" r:id="rId10"/>
    <p:sldId id="314" r:id="rId11"/>
    <p:sldId id="306" r:id="rId12"/>
    <p:sldId id="307" r:id="rId13"/>
    <p:sldId id="316" r:id="rId14"/>
    <p:sldId id="304" r:id="rId15"/>
    <p:sldId id="31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81" d="100"/>
          <a:sy n="81" d="100"/>
        </p:scale>
        <p:origin x="-174" y="6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2977E0-9FBC-4710-BD06-5062CC7AD548}" type="datetimeFigureOut">
              <a:rPr lang="en-US" smtClean="0"/>
              <a:t>12/4/2014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64152A-E40A-4142-9FF0-AAA9783C9B6F}" type="slidenum">
              <a:rPr lang="en-US" smtClean="0"/>
              <a:t>‹#›</a:t>
            </a:fld>
            <a:endParaRPr lang="en-US"/>
          </a:p>
        </p:txBody>
      </p:sp>
    </p:spTree>
    <p:extLst>
      <p:ext uri="{BB962C8B-B14F-4D97-AF65-F5344CB8AC3E}">
        <p14:creationId xmlns:p14="http://schemas.microsoft.com/office/powerpoint/2010/main" val="1738259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7484B-019A-439B-974D-6E02073C23FC}" type="datetimeFigureOut">
              <a:rPr lang="en-US" smtClean="0"/>
              <a:t>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DB201-0E00-4A4B-B715-5FDBF53FFC4E}" type="slidenum">
              <a:rPr lang="en-US" smtClean="0"/>
              <a:t>‹#›</a:t>
            </a:fld>
            <a:endParaRPr lang="en-US"/>
          </a:p>
        </p:txBody>
      </p:sp>
    </p:spTree>
    <p:extLst>
      <p:ext uri="{BB962C8B-B14F-4D97-AF65-F5344CB8AC3E}">
        <p14:creationId xmlns:p14="http://schemas.microsoft.com/office/powerpoint/2010/main" val="311815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DB201-0E00-4A4B-B715-5FDBF53FFC4E}" type="slidenum">
              <a:rPr lang="en-US" smtClean="0"/>
              <a:t>1</a:t>
            </a:fld>
            <a:endParaRPr lang="en-US"/>
          </a:p>
        </p:txBody>
      </p:sp>
    </p:spTree>
    <p:extLst>
      <p:ext uri="{BB962C8B-B14F-4D97-AF65-F5344CB8AC3E}">
        <p14:creationId xmlns:p14="http://schemas.microsoft.com/office/powerpoint/2010/main" val="313578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hangingPunct="1"/>
            <a:fld id="{E0361AEA-D939-4418-8601-C0C65F481BD0}" type="slidenum">
              <a:rPr lang="en-US" altLang="en-US">
                <a:solidFill>
                  <a:prstClr val="black"/>
                </a:solidFill>
              </a:rPr>
              <a:pPr eaLnBrk="1" hangingPunct="1"/>
              <a:t>4</a:t>
            </a:fld>
            <a:endParaRPr lang="en-US" altLang="en-US">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lnSpc>
                <a:spcPct val="80000"/>
              </a:lnSpc>
            </a:pPr>
            <a:r>
              <a:rPr lang="en-US" altLang="en-US" sz="800" dirty="0" smtClean="0"/>
              <a:t>This slide shows data from a study of fifth grade reading habits. </a:t>
            </a:r>
          </a:p>
          <a:p>
            <a:pPr eaLnBrk="1" hangingPunct="1">
              <a:lnSpc>
                <a:spcPct val="80000"/>
              </a:lnSpc>
            </a:pPr>
            <a:r>
              <a:rPr lang="en-US" altLang="en-US" sz="800" dirty="0" smtClean="0"/>
              <a:t>The values for time spent reading text include reading newspapers and magazines as well as books.  All reading includes comics and mail in addition to books, magazines and newspapers.</a:t>
            </a:r>
          </a:p>
          <a:p>
            <a:pPr eaLnBrk="1" hangingPunct="1">
              <a:lnSpc>
                <a:spcPct val="80000"/>
              </a:lnSpc>
            </a:pPr>
            <a:r>
              <a:rPr lang="en-US" altLang="en-US" sz="800" dirty="0" smtClean="0"/>
              <a:t>The principal conclusion of this study is that the amount of time a child spends reading </a:t>
            </a:r>
            <a:r>
              <a:rPr lang="en-US" altLang="en-US" sz="800" dirty="0" err="1" smtClean="0"/>
              <a:t>boks</a:t>
            </a:r>
            <a:r>
              <a:rPr lang="en-US" altLang="en-US" sz="800" dirty="0" smtClean="0"/>
              <a:t> is related to the child’s reading level in the fifth grade and </a:t>
            </a:r>
            <a:r>
              <a:rPr lang="en-US" altLang="en-US" sz="800" dirty="0" err="1" smtClean="0"/>
              <a:t>grwoth</a:t>
            </a:r>
            <a:r>
              <a:rPr lang="en-US" altLang="en-US" sz="800" dirty="0" smtClean="0"/>
              <a:t> in reading proficiency from the 2</a:t>
            </a:r>
            <a:r>
              <a:rPr lang="en-US" altLang="en-US" sz="800" baseline="30000" dirty="0" smtClean="0"/>
              <a:t>nd</a:t>
            </a:r>
            <a:r>
              <a:rPr lang="en-US" altLang="en-US" sz="800" dirty="0" smtClean="0"/>
              <a:t> to the fifth grade.</a:t>
            </a:r>
          </a:p>
          <a:p>
            <a:pPr eaLnBrk="1" hangingPunct="1">
              <a:lnSpc>
                <a:spcPct val="80000"/>
              </a:lnSpc>
            </a:pPr>
            <a:r>
              <a:rPr lang="en-US" altLang="en-US" sz="800" dirty="0" smtClean="0"/>
              <a:t>We know that much of the growth in vocabulary comes from reading.  Students learn the meanings of many words from seeing them a number of times in context.  The differences in reading from low performing readers to high performing readers explains much of the difference in vocabulary growth rates examined on the previous slide.</a:t>
            </a:r>
          </a:p>
          <a:p>
            <a:pPr eaLnBrk="1" hangingPunct="1">
              <a:lnSpc>
                <a:spcPct val="80000"/>
              </a:lnSpc>
            </a:pPr>
            <a:r>
              <a:rPr lang="en-US" altLang="en-US" sz="800" dirty="0" smtClean="0"/>
              <a:t>This study was based on daily diaries that the children completed over a period of several months.  Avg. child read only 4.6 minutes per day however, this is over six times as much as a child at the 20</a:t>
            </a:r>
            <a:r>
              <a:rPr lang="en-US" altLang="en-US" sz="800" baseline="30000" dirty="0" smtClean="0"/>
              <a:t>th</a:t>
            </a:r>
            <a:r>
              <a:rPr lang="en-US" altLang="en-US" sz="800" dirty="0" smtClean="0"/>
              <a:t> percentile who read less than 1 minute daily.  Yet a child at the 80</a:t>
            </a:r>
            <a:r>
              <a:rPr lang="en-US" altLang="en-US" sz="800" baseline="30000" dirty="0" smtClean="0"/>
              <a:t>th</a:t>
            </a:r>
            <a:r>
              <a:rPr lang="en-US" altLang="en-US" sz="800" dirty="0" smtClean="0"/>
              <a:t> percentile was reading 14.2 minutes a day.  Number of words that the children at various percentiles were reading in a year’s time.  For example the avg. child at the 90 percentile in reading volume reads almost 2 ½ million words per year outside of school, over 46 times more words than the child at the 10</a:t>
            </a:r>
            <a:r>
              <a:rPr lang="en-US" altLang="en-US" sz="800" baseline="30000" dirty="0" smtClean="0"/>
              <a:t>th</a:t>
            </a:r>
            <a:r>
              <a:rPr lang="en-US" altLang="en-US" sz="800" dirty="0" smtClean="0"/>
              <a:t> percentiles.  Or to put it another way, the entire year’s out of school exposure of for the child at the 10</a:t>
            </a:r>
            <a:r>
              <a:rPr lang="en-US" altLang="en-US" sz="800" baseline="30000" dirty="0" smtClean="0"/>
              <a:t>th</a:t>
            </a:r>
            <a:r>
              <a:rPr lang="en-US" altLang="en-US" sz="800" dirty="0" smtClean="0"/>
              <a:t> percentile amounts to just 8 days of reading for the child at the 90</a:t>
            </a:r>
            <a:r>
              <a:rPr lang="en-US" altLang="en-US" sz="800" baseline="30000" dirty="0" smtClean="0"/>
              <a:t>th</a:t>
            </a:r>
            <a:r>
              <a:rPr lang="en-US" altLang="en-US" sz="800" dirty="0" smtClean="0"/>
              <a:t> percentile.</a:t>
            </a:r>
          </a:p>
          <a:p>
            <a:pPr eaLnBrk="1" hangingPunct="1">
              <a:lnSpc>
                <a:spcPct val="80000"/>
              </a:lnSpc>
            </a:pPr>
            <a:r>
              <a:rPr lang="en-US" altLang="en-US" sz="800" dirty="0" smtClean="0"/>
              <a:t>Even when performance is statistically equated for reading comprehension and general ability, reading volume is still a very powerful predictor of vocabulary and knowledge differences</a:t>
            </a:r>
          </a:p>
          <a:p>
            <a:pPr eaLnBrk="1" hangingPunct="1">
              <a:lnSpc>
                <a:spcPct val="80000"/>
              </a:lnSpc>
            </a:pPr>
            <a:endParaRPr lang="en-US" altLang="en-US" sz="800" dirty="0" smtClean="0"/>
          </a:p>
          <a:p>
            <a:pPr eaLnBrk="1" hangingPunct="1">
              <a:lnSpc>
                <a:spcPct val="80000"/>
              </a:lnSpc>
            </a:pPr>
            <a:r>
              <a:rPr lang="en-US" altLang="en-US" sz="800" dirty="0" smtClean="0"/>
              <a:t>There is a lot of data on this page.  If you click once, your will get the column headings and the data for students at the 10</a:t>
            </a:r>
            <a:r>
              <a:rPr lang="en-US" altLang="en-US" sz="800" baseline="30000" dirty="0" smtClean="0"/>
              <a:t>th</a:t>
            </a:r>
            <a:r>
              <a:rPr lang="en-US" altLang="en-US" sz="800" dirty="0" smtClean="0"/>
              <a:t> percentile.  You can briefly explain each column in terms of the tenth percentile group, then click to show the 50</a:t>
            </a:r>
            <a:r>
              <a:rPr lang="en-US" altLang="en-US" sz="800" baseline="30000" dirty="0" smtClean="0"/>
              <a:t>th</a:t>
            </a:r>
            <a:r>
              <a:rPr lang="en-US" altLang="en-US" sz="800" dirty="0" smtClean="0"/>
              <a:t> percentile, and click again to show the 90</a:t>
            </a:r>
            <a:r>
              <a:rPr lang="en-US" altLang="en-US" sz="800" baseline="30000" dirty="0" smtClean="0"/>
              <a:t>th</a:t>
            </a:r>
            <a:r>
              <a:rPr lang="en-US" altLang="en-US" sz="800" dirty="0" smtClean="0"/>
              <a:t> percentile.</a:t>
            </a:r>
          </a:p>
          <a:p>
            <a:pPr eaLnBrk="1" hangingPunct="1">
              <a:lnSpc>
                <a:spcPct val="80000"/>
              </a:lnSpc>
            </a:pPr>
            <a:r>
              <a:rPr lang="en-US" altLang="en-US" sz="800" dirty="0" smtClean="0"/>
              <a:t>Column 1: Percentile in reading achievement </a:t>
            </a:r>
          </a:p>
          <a:p>
            <a:pPr eaLnBrk="1" hangingPunct="1">
              <a:lnSpc>
                <a:spcPct val="80000"/>
              </a:lnSpc>
            </a:pPr>
            <a:r>
              <a:rPr lang="en-US" altLang="en-US" sz="800" dirty="0" smtClean="0"/>
              <a:t>Column 2:  Average  number of minutes spent reading </a:t>
            </a:r>
            <a:r>
              <a:rPr lang="en-US" altLang="en-US" sz="800" dirty="0" err="1" smtClean="0"/>
              <a:t>books,magazines</a:t>
            </a:r>
            <a:r>
              <a:rPr lang="en-US" altLang="en-US" sz="800" dirty="0" smtClean="0"/>
              <a:t>, &amp; newspapers per day</a:t>
            </a:r>
          </a:p>
          <a:p>
            <a:pPr eaLnBrk="1" hangingPunct="1">
              <a:lnSpc>
                <a:spcPct val="80000"/>
              </a:lnSpc>
            </a:pPr>
            <a:r>
              <a:rPr lang="en-US" altLang="en-US" sz="800" dirty="0" smtClean="0"/>
              <a:t>Column 3:  Average number of minutes spent reading text books</a:t>
            </a:r>
          </a:p>
          <a:p>
            <a:pPr eaLnBrk="1" hangingPunct="1">
              <a:lnSpc>
                <a:spcPct val="80000"/>
              </a:lnSpc>
            </a:pPr>
            <a:r>
              <a:rPr lang="en-US" altLang="en-US" sz="800" dirty="0" smtClean="0"/>
              <a:t>Column 4:  Words read per year in </a:t>
            </a:r>
            <a:r>
              <a:rPr lang="en-US" altLang="en-US" sz="800" dirty="0" err="1" smtClean="0"/>
              <a:t>books,magazines</a:t>
            </a:r>
            <a:r>
              <a:rPr lang="en-US" altLang="en-US" sz="800" dirty="0" smtClean="0"/>
              <a:t>, &amp; newspapers </a:t>
            </a:r>
          </a:p>
          <a:p>
            <a:pPr eaLnBrk="1" hangingPunct="1">
              <a:lnSpc>
                <a:spcPct val="80000"/>
              </a:lnSpc>
            </a:pPr>
            <a:r>
              <a:rPr lang="en-US" altLang="en-US" sz="800" dirty="0" smtClean="0"/>
              <a:t>Column 5: Words read per year in text books</a:t>
            </a:r>
          </a:p>
          <a:p>
            <a:pPr eaLnBrk="1" hangingPunct="1">
              <a:lnSpc>
                <a:spcPct val="80000"/>
              </a:lnSpc>
            </a:pPr>
            <a:endParaRPr lang="en-US" altLang="en-US" sz="800" dirty="0" smtClean="0"/>
          </a:p>
          <a:p>
            <a:pPr eaLnBrk="1" hangingPunct="1">
              <a:lnSpc>
                <a:spcPct val="80000"/>
              </a:lnSpc>
            </a:pPr>
            <a:r>
              <a:rPr lang="en-US" altLang="en-US" sz="800" dirty="0" smtClean="0"/>
              <a:t>At 10%ile there is almost no reading done other than in textbooks.</a:t>
            </a:r>
          </a:p>
          <a:p>
            <a:pPr eaLnBrk="1" hangingPunct="1">
              <a:lnSpc>
                <a:spcPct val="80000"/>
              </a:lnSpc>
            </a:pPr>
            <a:endParaRPr lang="en-US" altLang="en-US" sz="800" dirty="0" smtClean="0"/>
          </a:p>
          <a:p>
            <a:pPr eaLnBrk="1" hangingPunct="1">
              <a:lnSpc>
                <a:spcPct val="80000"/>
              </a:lnSpc>
            </a:pPr>
            <a:r>
              <a:rPr lang="en-US" altLang="en-US" sz="800" dirty="0" smtClean="0"/>
              <a:t>At 50%ile the time spent reading text grows by a factor 9 from the 10%ile.  The reading from other sources grows by a factor of 46.  Much of this reading is of the self-selected voluntary type.</a:t>
            </a:r>
          </a:p>
          <a:p>
            <a:pPr eaLnBrk="1" hangingPunct="1">
              <a:lnSpc>
                <a:spcPct val="80000"/>
              </a:lnSpc>
            </a:pPr>
            <a:r>
              <a:rPr lang="en-US" altLang="en-US" sz="800" dirty="0" smtClean="0"/>
              <a:t> </a:t>
            </a:r>
          </a:p>
          <a:p>
            <a:pPr eaLnBrk="1" hangingPunct="1">
              <a:lnSpc>
                <a:spcPct val="80000"/>
              </a:lnSpc>
            </a:pPr>
            <a:r>
              <a:rPr lang="en-US" altLang="en-US" sz="800" dirty="0" smtClean="0"/>
              <a:t>Only at the 90%ile does daily reading in books, magazines &amp; newspapers exceed 15 minutes a day.  </a:t>
            </a:r>
          </a:p>
          <a:p>
            <a:pPr eaLnBrk="1" hangingPunct="1">
              <a:lnSpc>
                <a:spcPct val="80000"/>
              </a:lnSpc>
            </a:pPr>
            <a:endParaRPr lang="en-US" altLang="en-US" sz="800" dirty="0" smtClean="0"/>
          </a:p>
          <a:p>
            <a:pPr eaLnBrk="1" hangingPunct="1">
              <a:lnSpc>
                <a:spcPct val="80000"/>
              </a:lnSpc>
            </a:pPr>
            <a:r>
              <a:rPr lang="en-US" altLang="en-US" sz="800" dirty="0" smtClean="0"/>
              <a:t>Keep in mind when looking at words per year that the higher readers are reading faster, and therefore, accumulate more words per unit of reading than lower readers.</a:t>
            </a:r>
          </a:p>
          <a:p>
            <a:pPr eaLnBrk="1" hangingPunct="1">
              <a:lnSpc>
                <a:spcPct val="80000"/>
              </a:lnSpc>
            </a:pPr>
            <a:endParaRPr lang="en-US" altLang="en-US"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hangingPunct="1"/>
            <a:fld id="{D42E7C69-9FD4-49F8-8A71-95BFAC784856}" type="slidenum">
              <a:rPr lang="en-US" altLang="en-US">
                <a:solidFill>
                  <a:prstClr val="black"/>
                </a:solidFill>
              </a:rPr>
              <a:pPr eaLnBrk="1" hangingPunct="1"/>
              <a:t>5</a:t>
            </a:fld>
            <a:endParaRPr lang="en-US" altLang="en-US">
              <a:solidFill>
                <a:prstClr val="black"/>
              </a:solidFill>
            </a:endParaRPr>
          </a:p>
        </p:txBody>
      </p:sp>
      <p:sp>
        <p:nvSpPr>
          <p:cNvPr id="46083" name="Rectangle 2"/>
          <p:cNvSpPr>
            <a:spLocks noGrp="1" noRot="1" noChangeAspect="1" noChangeArrowheads="1" noTextEdit="1"/>
          </p:cNvSpPr>
          <p:nvPr>
            <p:ph type="sldImg"/>
          </p:nvPr>
        </p:nvSpPr>
        <p:spPr>
          <a:xfrm>
            <a:off x="381000" y="685800"/>
            <a:ext cx="6096000" cy="3430588"/>
          </a:xfrm>
          <a:ln/>
        </p:spPr>
      </p:sp>
      <p:sp>
        <p:nvSpPr>
          <p:cNvPr id="46084" name="Rectangle 3"/>
          <p:cNvSpPr>
            <a:spLocks noGrp="1" noChangeArrowheads="1"/>
          </p:cNvSpPr>
          <p:nvPr>
            <p:ph type="body" idx="1"/>
          </p:nvPr>
        </p:nvSpPr>
        <p:spPr>
          <a:noFill/>
        </p:spPr>
        <p:txBody>
          <a:bodyPr/>
          <a:lstStyle/>
          <a:p>
            <a:pPr marL="228600" indent="-228600" eaLnBrk="1" hangingPunct="1"/>
            <a:r>
              <a:rPr lang="en-US" altLang="en-US" b="1" dirty="0" smtClean="0"/>
              <a:t>Handout:  </a:t>
            </a:r>
            <a:r>
              <a:rPr lang="en-US" altLang="en-US" b="1" dirty="0" err="1" smtClean="0"/>
              <a:t>PPt</a:t>
            </a:r>
            <a:r>
              <a:rPr lang="en-US" altLang="en-US" b="1" dirty="0" smtClean="0"/>
              <a:t> slides for Vocab. and Comprehension</a:t>
            </a:r>
          </a:p>
          <a:p>
            <a:pPr marL="228600" indent="-228600" eaLnBrk="1" hangingPunct="1"/>
            <a:r>
              <a:rPr lang="en-US" altLang="en-US" dirty="0" smtClean="0"/>
              <a:t>Have participants fill in the blanks on their handout or ppt. whichever is easier for them to use.</a:t>
            </a:r>
          </a:p>
          <a:p>
            <a:pPr marL="228600" indent="-228600" eaLnBrk="1" hangingPunct="1"/>
            <a:endParaRPr lang="en-US" altLang="en-US" dirty="0" smtClean="0"/>
          </a:p>
          <a:p>
            <a:pPr marL="228600" indent="-228600" eaLnBrk="1" hangingPunct="1"/>
            <a:r>
              <a:rPr lang="en-US" altLang="en-US" dirty="0" smtClean="0"/>
              <a:t>1.  18 month needs to learn avg. of 5 new words a day to have avg. vocab. of approx. 8,000 words by the time he or she is 6 years old </a:t>
            </a:r>
            <a:r>
              <a:rPr lang="en-US" altLang="en-US" sz="900" dirty="0" smtClean="0"/>
              <a:t>(</a:t>
            </a:r>
            <a:r>
              <a:rPr lang="en-US" altLang="en-US" sz="900" dirty="0" err="1" smtClean="0"/>
              <a:t>Senechal</a:t>
            </a:r>
            <a:r>
              <a:rPr lang="en-US" altLang="en-US" sz="900" dirty="0" smtClean="0"/>
              <a:t> &amp; Cornell, 1993)</a:t>
            </a:r>
          </a:p>
          <a:p>
            <a:pPr marL="228600" indent="-228600" eaLnBrk="1" hangingPunct="1"/>
            <a:endParaRPr lang="en-US" altLang="en-US" sz="500" dirty="0" smtClean="0"/>
          </a:p>
          <a:p>
            <a:pPr marL="228600" indent="-228600" eaLnBrk="1" hangingPunct="1"/>
            <a:r>
              <a:rPr lang="en-US" altLang="en-US" dirty="0" smtClean="0"/>
              <a:t>2.  Avg. high school graduate knows approx. 40,000 words </a:t>
            </a:r>
            <a:r>
              <a:rPr lang="en-US" altLang="en-US" sz="900" dirty="0" smtClean="0"/>
              <a:t>(Nagy &amp; Herman, 1985)</a:t>
            </a:r>
          </a:p>
          <a:p>
            <a:pPr marL="228600" indent="-228600" eaLnBrk="1" hangingPunct="1"/>
            <a:endParaRPr lang="en-US" altLang="en-US" sz="500" dirty="0" smtClean="0"/>
          </a:p>
          <a:p>
            <a:pPr marL="228600" indent="-228600" eaLnBrk="1" hangingPunct="1"/>
            <a:r>
              <a:rPr lang="en-US" altLang="en-US" dirty="0" smtClean="0"/>
              <a:t>3.  To go from 8,000 to 40,000 in 12 years, a child needs to learn 32,000 words or 7 words a day.</a:t>
            </a:r>
          </a:p>
          <a:p>
            <a:pPr marL="228600" indent="-228600" eaLnBrk="1" hangingPunct="1"/>
            <a:endParaRPr lang="en-US" altLang="en-US" sz="500" dirty="0" smtClean="0"/>
          </a:p>
          <a:p>
            <a:pPr marL="228600" indent="-228600" eaLnBrk="1" hangingPunct="1"/>
            <a:r>
              <a:rPr lang="en-US" altLang="en-US" dirty="0" smtClean="0"/>
              <a:t>4.  Children typically learn 3,000 words a year (over 8 words a day) between 3</a:t>
            </a:r>
            <a:r>
              <a:rPr lang="en-US" altLang="en-US" baseline="30000" dirty="0" smtClean="0"/>
              <a:t>rd</a:t>
            </a:r>
            <a:r>
              <a:rPr lang="en-US" altLang="en-US" dirty="0" smtClean="0"/>
              <a:t> and 12</a:t>
            </a:r>
            <a:r>
              <a:rPr lang="en-US" altLang="en-US" baseline="30000" dirty="0" smtClean="0"/>
              <a:t>th</a:t>
            </a:r>
            <a:r>
              <a:rPr lang="en-US" altLang="en-US" dirty="0" smtClean="0"/>
              <a:t> grades </a:t>
            </a:r>
            <a:r>
              <a:rPr lang="en-US" altLang="en-US" sz="900" dirty="0" smtClean="0"/>
              <a:t>(Nagy &amp; Anderson, 1984)</a:t>
            </a:r>
          </a:p>
          <a:p>
            <a:pPr marL="228600" indent="-228600" eaLnBrk="1" hangingPunct="1">
              <a:buFontTx/>
              <a:buAutoNum type="arabicPeriod"/>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06637"/>
          </a:xfrm>
        </p:spPr>
        <p:txBody>
          <a:bodyPr anchor="b"/>
          <a:lstStyle>
            <a:lvl1pPr algn="l">
              <a:defRPr sz="6000">
                <a:solidFill>
                  <a:schemeClr val="accent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CEF9A-E7B3-4517-8038-65BEB7915A4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7924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CEF9A-E7B3-4517-8038-65BEB7915A4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27558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4000" cy="2306638"/>
          </a:xfrm>
        </p:spPr>
        <p:txBody>
          <a:bodyPr anchor="b">
            <a:normAutofit/>
          </a:bodyPr>
          <a:lstStyle>
            <a:lvl1pPr>
              <a:defRPr sz="5400">
                <a:solidFill>
                  <a:schemeClr val="accent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524000" y="3602037"/>
            <a:ext cx="9144000" cy="165576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CEF9A-E7B3-4517-8038-65BEB7915A4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294245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CEF9A-E7B3-4517-8038-65BEB7915A4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210179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CEF9A-E7B3-4517-8038-65BEB7915A49}"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10066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CEF9A-E7B3-4517-8038-65BEB7915A49}"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5164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CEF9A-E7B3-4517-8038-65BEB7915A4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39566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42900"/>
            <a:ext cx="3932237" cy="215876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342900"/>
            <a:ext cx="6172200"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668559"/>
            <a:ext cx="3932237" cy="3503641"/>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CEF9A-E7B3-4517-8038-65BEB7915A4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36392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CEF9A-E7B3-4517-8038-65BEB7915A4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4381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16528" y="365125"/>
            <a:ext cx="2037272"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8133273"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CEF9A-E7B3-4517-8038-65BEB7915A4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25582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10354" y="5637364"/>
            <a:ext cx="6524446" cy="534836"/>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subtitle</a:t>
            </a:r>
            <a:endParaRPr lang="en-US"/>
          </a:p>
        </p:txBody>
      </p:sp>
      <p:sp>
        <p:nvSpPr>
          <p:cNvPr id="4" name="Date Placeholder 3"/>
          <p:cNvSpPr>
            <a:spLocks noGrp="1"/>
          </p:cNvSpPr>
          <p:nvPr>
            <p:ph type="dt" sz="half" idx="10"/>
          </p:nvPr>
        </p:nvSpPr>
        <p:spPr/>
        <p:txBody>
          <a:bodyPr/>
          <a:lstStyle/>
          <a:p>
            <a:fld id="{B39CEF9A-E7B3-4517-8038-65BEB7915A4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2412F-EBA6-4A6D-A4D4-2B90367D5631}" type="slidenum">
              <a:rPr lang="en-US" smtClean="0"/>
              <a:t>‹#›</a:t>
            </a:fld>
            <a:endParaRPr lang="en-US"/>
          </a:p>
        </p:txBody>
      </p:sp>
      <p:sp>
        <p:nvSpPr>
          <p:cNvPr id="8" name="Picture Placeholder 7"/>
          <p:cNvSpPr>
            <a:spLocks noGrp="1"/>
          </p:cNvSpPr>
          <p:nvPr>
            <p:ph type="pic" sz="quarter" idx="13"/>
          </p:nvPr>
        </p:nvSpPr>
        <p:spPr>
          <a:xfrm>
            <a:off x="5151120" y="342900"/>
            <a:ext cx="6583680" cy="3840480"/>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
        <p:nvSpPr>
          <p:cNvPr id="9" name="Picture Placeholder 7"/>
          <p:cNvSpPr>
            <a:spLocks noGrp="1"/>
          </p:cNvSpPr>
          <p:nvPr>
            <p:ph type="pic" sz="quarter" idx="14"/>
          </p:nvPr>
        </p:nvSpPr>
        <p:spPr>
          <a:xfrm rot="21360920">
            <a:off x="630474" y="924313"/>
            <a:ext cx="3840480" cy="5120640"/>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
        <p:nvSpPr>
          <p:cNvPr id="2" name="Title 1"/>
          <p:cNvSpPr>
            <a:spLocks noGrp="1"/>
          </p:cNvSpPr>
          <p:nvPr>
            <p:ph type="ctrTitle"/>
          </p:nvPr>
        </p:nvSpPr>
        <p:spPr>
          <a:xfrm>
            <a:off x="5210354" y="4200633"/>
            <a:ext cx="6524446" cy="1370190"/>
          </a:xfrm>
        </p:spPr>
        <p:txBody>
          <a:bodyPr anchor="b">
            <a:normAutofit/>
          </a:bodyPr>
          <a:lstStyle>
            <a:lvl1pPr algn="l">
              <a:defRPr sz="440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29519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orizontal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CEF9A-E7B3-4517-8038-65BEB7915A4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2412F-EBA6-4A6D-A4D4-2B90367D5631}" type="slidenum">
              <a:rPr lang="en-US" smtClean="0"/>
              <a:t>‹#›</a:t>
            </a:fld>
            <a:endParaRPr lang="en-US"/>
          </a:p>
        </p:txBody>
      </p:sp>
      <p:sp>
        <p:nvSpPr>
          <p:cNvPr id="5" name="Rectangle 4"/>
          <p:cNvSpPr/>
          <p:nvPr/>
        </p:nvSpPr>
        <p:spPr bwMode="hidden">
          <a:xfrm>
            <a:off x="990" y="685800"/>
            <a:ext cx="12191010" cy="5486400"/>
          </a:xfrm>
          <a:prstGeom prst="rect">
            <a:avLst/>
          </a:prstGeom>
          <a:gradFill>
            <a:gsLst>
              <a:gs pos="35000">
                <a:schemeClr val="bg1">
                  <a:lumMod val="65000"/>
                  <a:lumOff val="35000"/>
                  <a:alpha val="60000"/>
                </a:schemeClr>
              </a:gs>
              <a:gs pos="0">
                <a:schemeClr val="tx2">
                  <a:alpha val="90000"/>
                  <a:lumMod val="0"/>
                </a:schemeClr>
              </a:gs>
              <a:gs pos="100000">
                <a:schemeClr val="bg1">
                  <a:lumMod val="65000"/>
                  <a:lumOff val="35000"/>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172200"/>
            <a:ext cx="12192000" cy="15240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33400"/>
            <a:ext cx="12192000" cy="152400"/>
          </a:xfrm>
          <a:prstGeom prst="rect">
            <a:avLst/>
          </a:prstGeom>
          <a:gradFill flip="none" rotWithShape="1">
            <a:gsLst>
              <a:gs pos="0">
                <a:schemeClr val="accent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457200" y="992124"/>
            <a:ext cx="11277600" cy="4873752"/>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427310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CEF9A-E7B3-4517-8038-65BEB7915A4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2412F-EBA6-4A6D-A4D4-2B90367D5631}" type="slidenum">
              <a:rPr lang="en-US" smtClean="0"/>
              <a:t>‹#›</a:t>
            </a:fld>
            <a:endParaRPr lang="en-US"/>
          </a:p>
        </p:txBody>
      </p:sp>
      <p:sp>
        <p:nvSpPr>
          <p:cNvPr id="5" name="Rectangle 4"/>
          <p:cNvSpPr/>
          <p:nvPr/>
        </p:nvSpPr>
        <p:spPr bwMode="hidden">
          <a:xfrm>
            <a:off x="990" y="685800"/>
            <a:ext cx="12191010" cy="5486400"/>
          </a:xfrm>
          <a:prstGeom prst="rect">
            <a:avLst/>
          </a:prstGeom>
          <a:gradFill>
            <a:gsLst>
              <a:gs pos="35000">
                <a:schemeClr val="bg1">
                  <a:lumMod val="65000"/>
                  <a:lumOff val="35000"/>
                  <a:alpha val="60000"/>
                </a:schemeClr>
              </a:gs>
              <a:gs pos="0">
                <a:schemeClr val="tx2">
                  <a:alpha val="90000"/>
                  <a:lumMod val="0"/>
                </a:schemeClr>
              </a:gs>
              <a:gs pos="100000">
                <a:schemeClr val="bg1">
                  <a:lumMod val="65000"/>
                  <a:lumOff val="35000"/>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33400"/>
            <a:ext cx="12192000" cy="152400"/>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172200"/>
            <a:ext cx="12192000" cy="152400"/>
          </a:xfrm>
          <a:prstGeom prst="rect">
            <a:avLst/>
          </a:prstGeom>
          <a:gradFill flip="none" rotWithShape="1">
            <a:gsLst>
              <a:gs pos="0">
                <a:schemeClr val="accent5"/>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457200" y="992124"/>
            <a:ext cx="5487924" cy="4873752"/>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
        <p:nvSpPr>
          <p:cNvPr id="11" name="Picture Placeholder 7"/>
          <p:cNvSpPr>
            <a:spLocks noGrp="1"/>
          </p:cNvSpPr>
          <p:nvPr>
            <p:ph type="pic" sz="quarter" idx="14"/>
          </p:nvPr>
        </p:nvSpPr>
        <p:spPr>
          <a:xfrm>
            <a:off x="6248400" y="992124"/>
            <a:ext cx="5486400" cy="4873752"/>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284087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Four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990" y="685243"/>
            <a:ext cx="12191010" cy="1371600"/>
          </a:xfrm>
          <a:prstGeom prst="rect">
            <a:avLst/>
          </a:prstGeom>
          <a:gradFill>
            <a:gsLst>
              <a:gs pos="35000">
                <a:schemeClr val="bg1">
                  <a:lumMod val="65000"/>
                  <a:lumOff val="35000"/>
                  <a:alpha val="60000"/>
                </a:schemeClr>
              </a:gs>
              <a:gs pos="0">
                <a:schemeClr val="tx2">
                  <a:alpha val="90000"/>
                  <a:lumMod val="0"/>
                </a:schemeClr>
              </a:gs>
              <a:gs pos="100000">
                <a:schemeClr val="bg1">
                  <a:lumMod val="65000"/>
                  <a:lumOff val="35000"/>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33400"/>
            <a:ext cx="12192000" cy="152400"/>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27088"/>
            <a:ext cx="4853636" cy="1143869"/>
          </a:xfrm>
        </p:spPr>
        <p:txBody>
          <a:bodyPr anchor="ct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6090249" y="533400"/>
            <a:ext cx="2651760" cy="265176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81200" y="2648309"/>
            <a:ext cx="3798498" cy="1828800"/>
          </a:xfrm>
        </p:spPr>
        <p:txBody>
          <a:bodyPr>
            <a:normAutofit/>
          </a:bodyPr>
          <a:lstStyle>
            <a:lvl1pPr marL="0" indent="0">
              <a:buNone/>
              <a:defRPr sz="18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CEF9A-E7B3-4517-8038-65BEB7915A4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2412F-EBA6-4A6D-A4D4-2B90367D5631}" type="slidenum">
              <a:rPr lang="en-US" smtClean="0"/>
              <a:t>‹#›</a:t>
            </a:fld>
            <a:endParaRPr lang="en-US"/>
          </a:p>
        </p:txBody>
      </p:sp>
      <p:sp>
        <p:nvSpPr>
          <p:cNvPr id="11" name="Picture Placeholder 2"/>
          <p:cNvSpPr>
            <a:spLocks noGrp="1"/>
          </p:cNvSpPr>
          <p:nvPr>
            <p:ph type="pic" idx="13"/>
          </p:nvPr>
        </p:nvSpPr>
        <p:spPr>
          <a:xfrm>
            <a:off x="9066564" y="533400"/>
            <a:ext cx="2651760" cy="265176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4"/>
          </p:nvPr>
        </p:nvSpPr>
        <p:spPr>
          <a:xfrm>
            <a:off x="6090249" y="3520440"/>
            <a:ext cx="2651760" cy="265176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5"/>
          </p:nvPr>
        </p:nvSpPr>
        <p:spPr>
          <a:xfrm>
            <a:off x="9066564" y="3520440"/>
            <a:ext cx="2651760" cy="265176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5825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990" y="4800600"/>
            <a:ext cx="12191010" cy="1371600"/>
          </a:xfrm>
          <a:prstGeom prst="rect">
            <a:avLst/>
          </a:prstGeom>
          <a:gradFill>
            <a:gsLst>
              <a:gs pos="35000">
                <a:schemeClr val="bg1">
                  <a:lumMod val="65000"/>
                  <a:lumOff val="35000"/>
                  <a:alpha val="60000"/>
                </a:schemeClr>
              </a:gs>
              <a:gs pos="0">
                <a:schemeClr val="tx2">
                  <a:alpha val="90000"/>
                  <a:lumMod val="0"/>
                </a:schemeClr>
              </a:gs>
              <a:gs pos="100000">
                <a:schemeClr val="bg1">
                  <a:lumMod val="65000"/>
                  <a:lumOff val="35000"/>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172200"/>
            <a:ext cx="12192000" cy="15240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904117"/>
            <a:ext cx="5257800" cy="1143869"/>
          </a:xfrm>
        </p:spPr>
        <p:txBody>
          <a:bodyPr anchor="ct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6680200" y="392112"/>
            <a:ext cx="5029200" cy="5964238"/>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81200" y="1524000"/>
            <a:ext cx="4114800" cy="1905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CEF9A-E7B3-4517-8038-65BEB7915A4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2412F-EBA6-4A6D-A4D4-2B90367D5631}" type="slidenum">
              <a:rPr lang="en-US" smtClean="0"/>
              <a:t>‹#›</a:t>
            </a:fld>
            <a:endParaRPr lang="en-US"/>
          </a:p>
        </p:txBody>
      </p:sp>
    </p:spTree>
    <p:extLst>
      <p:ext uri="{BB962C8B-B14F-4D97-AF65-F5344CB8AC3E}">
        <p14:creationId xmlns:p14="http://schemas.microsoft.com/office/powerpoint/2010/main" val="256339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CEF9A-E7B3-4517-8038-65BEB7915A4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2412F-EBA6-4A6D-A4D4-2B90367D5631}" type="slidenum">
              <a:rPr lang="en-US" smtClean="0"/>
              <a:t>‹#›</a:t>
            </a:fld>
            <a:endParaRPr lang="en-US"/>
          </a:p>
        </p:txBody>
      </p:sp>
      <p:sp>
        <p:nvSpPr>
          <p:cNvPr id="8" name="Picture Placeholder 7"/>
          <p:cNvSpPr>
            <a:spLocks noGrp="1"/>
          </p:cNvSpPr>
          <p:nvPr>
            <p:ph type="pic" sz="quarter" idx="13"/>
          </p:nvPr>
        </p:nvSpPr>
        <p:spPr>
          <a:xfrm>
            <a:off x="457200" y="342900"/>
            <a:ext cx="5487924" cy="3935802"/>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
        <p:nvSpPr>
          <p:cNvPr id="11" name="Picture Placeholder 7"/>
          <p:cNvSpPr>
            <a:spLocks noGrp="1"/>
          </p:cNvSpPr>
          <p:nvPr>
            <p:ph type="pic" sz="quarter" idx="14"/>
          </p:nvPr>
        </p:nvSpPr>
        <p:spPr>
          <a:xfrm>
            <a:off x="6248400" y="342900"/>
            <a:ext cx="5486400" cy="3935802"/>
          </a:xfrm>
          <a:solidFill>
            <a:schemeClr val="bg1">
              <a:lumMod val="50000"/>
              <a:lumOff val="50000"/>
            </a:schemeClr>
          </a:solidFill>
          <a:ln w="63500">
            <a:solidFill>
              <a:schemeClr val="bg1"/>
            </a:solidFill>
            <a:miter lim="800000"/>
          </a:ln>
        </p:spPr>
        <p:txBody>
          <a:bodyPr tIns="365760"/>
          <a:lstStyle>
            <a:lvl1pPr marL="0" indent="0" algn="ctr">
              <a:buNone/>
              <a:defRPr/>
            </a:lvl1pPr>
          </a:lstStyle>
          <a:p>
            <a:r>
              <a:rPr lang="en-US" smtClean="0"/>
              <a:t>Click icon to add picture</a:t>
            </a:r>
            <a:endParaRPr lang="en-US"/>
          </a:p>
        </p:txBody>
      </p:sp>
      <p:sp>
        <p:nvSpPr>
          <p:cNvPr id="12" name="Text Placeholder 3"/>
          <p:cNvSpPr>
            <a:spLocks noGrp="1"/>
          </p:cNvSpPr>
          <p:nvPr>
            <p:ph type="body" sz="half" idx="2"/>
          </p:nvPr>
        </p:nvSpPr>
        <p:spPr>
          <a:xfrm>
            <a:off x="1372362" y="4485736"/>
            <a:ext cx="3657600" cy="1686464"/>
          </a:xfrm>
        </p:spPr>
        <p:txBody>
          <a:bodyPr>
            <a:normAutofit/>
          </a:bodyPr>
          <a:lstStyle>
            <a:lvl1pPr marL="0" indent="0">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Text Placeholder 3"/>
          <p:cNvSpPr>
            <a:spLocks noGrp="1"/>
          </p:cNvSpPr>
          <p:nvPr>
            <p:ph type="body" sz="half" idx="15"/>
          </p:nvPr>
        </p:nvSpPr>
        <p:spPr>
          <a:xfrm>
            <a:off x="7162800" y="4485736"/>
            <a:ext cx="3657600" cy="1686464"/>
          </a:xfrm>
        </p:spPr>
        <p:txBody>
          <a:bodyPr>
            <a:normAutofit/>
          </a:bodyPr>
          <a:lstStyle>
            <a:lvl1pPr marL="0" indent="0">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7695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990" y="685243"/>
            <a:ext cx="12191010" cy="1371600"/>
          </a:xfrm>
          <a:prstGeom prst="rect">
            <a:avLst/>
          </a:prstGeom>
          <a:gradFill>
            <a:gsLst>
              <a:gs pos="35000">
                <a:schemeClr val="bg1">
                  <a:lumMod val="65000"/>
                  <a:lumOff val="35000"/>
                  <a:alpha val="60000"/>
                </a:schemeClr>
              </a:gs>
              <a:gs pos="0">
                <a:schemeClr val="tx2">
                  <a:alpha val="90000"/>
                  <a:lumMod val="0"/>
                </a:schemeClr>
              </a:gs>
              <a:gs pos="100000">
                <a:schemeClr val="bg1">
                  <a:lumMod val="65000"/>
                  <a:lumOff val="35000"/>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33400"/>
            <a:ext cx="12192000" cy="152400"/>
          </a:xfrm>
          <a:prstGeom prst="rect">
            <a:avLst/>
          </a:prstGeom>
          <a:gradFill flip="none" rotWithShape="1">
            <a:gsLst>
              <a:gs pos="0">
                <a:schemeClr val="accent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27088"/>
            <a:ext cx="4853636" cy="1143869"/>
          </a:xfrm>
        </p:spPr>
        <p:txBody>
          <a:bodyPr anchor="ct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6090248" y="533400"/>
            <a:ext cx="5644551" cy="393192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538822" y="4693204"/>
            <a:ext cx="4814978" cy="1478996"/>
          </a:xfrm>
        </p:spPr>
        <p:txBody>
          <a:bodyPr>
            <a:normAutofit/>
          </a:bodyPr>
          <a:lstStyle>
            <a:lvl1pPr marL="0" indent="0">
              <a:buNone/>
              <a:defRPr sz="18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CEF9A-E7B3-4517-8038-65BEB7915A4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2412F-EBA6-4A6D-A4D4-2B90367D5631}" type="slidenum">
              <a:rPr lang="en-US" smtClean="0"/>
              <a:t>‹#›</a:t>
            </a:fld>
            <a:endParaRPr lang="en-US"/>
          </a:p>
        </p:txBody>
      </p:sp>
      <p:sp>
        <p:nvSpPr>
          <p:cNvPr id="15" name="Picture Placeholder 2"/>
          <p:cNvSpPr>
            <a:spLocks noGrp="1"/>
          </p:cNvSpPr>
          <p:nvPr>
            <p:ph type="pic" idx="14"/>
          </p:nvPr>
        </p:nvSpPr>
        <p:spPr>
          <a:xfrm rot="195460">
            <a:off x="3227982" y="2470557"/>
            <a:ext cx="2377440" cy="310896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3"/>
          </p:nvPr>
        </p:nvSpPr>
        <p:spPr>
          <a:xfrm rot="21394454">
            <a:off x="792700" y="2816440"/>
            <a:ext cx="2377440" cy="310896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68066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Three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bwMode="hidden">
          <a:xfrm>
            <a:off x="990" y="4800600"/>
            <a:ext cx="12191010" cy="1371600"/>
          </a:xfrm>
          <a:prstGeom prst="rect">
            <a:avLst/>
          </a:prstGeom>
          <a:gradFill>
            <a:gsLst>
              <a:gs pos="35000">
                <a:schemeClr val="bg1">
                  <a:lumMod val="65000"/>
                  <a:lumOff val="35000"/>
                  <a:alpha val="60000"/>
                </a:schemeClr>
              </a:gs>
              <a:gs pos="0">
                <a:schemeClr val="tx2">
                  <a:alpha val="90000"/>
                  <a:lumMod val="0"/>
                </a:schemeClr>
              </a:gs>
              <a:gs pos="100000">
                <a:schemeClr val="bg1">
                  <a:lumMod val="65000"/>
                  <a:lumOff val="35000"/>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172200"/>
            <a:ext cx="12192000" cy="152400"/>
          </a:xfrm>
          <a:prstGeom prst="rect">
            <a:avLst/>
          </a:prstGeom>
          <a:gradFill flip="none" rotWithShape="1">
            <a:gsLst>
              <a:gs pos="0">
                <a:schemeClr val="accent3"/>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98" y="4891326"/>
            <a:ext cx="5243341" cy="1143869"/>
          </a:xfrm>
        </p:spPr>
        <p:txBody>
          <a:bodyPr anchor="ctr"/>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6095999" y="3446687"/>
            <a:ext cx="5243341" cy="1218766"/>
          </a:xfrm>
        </p:spPr>
        <p:txBody>
          <a:bodyPr>
            <a:normAutofit/>
          </a:bodyPr>
          <a:lstStyle>
            <a:lvl1pPr marL="0" indent="0">
              <a:buNone/>
              <a:defRPr sz="18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CEF9A-E7B3-4517-8038-65BEB7915A4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2412F-EBA6-4A6D-A4D4-2B90367D5631}" type="slidenum">
              <a:rPr lang="en-US" smtClean="0"/>
              <a:t>‹#›</a:t>
            </a:fld>
            <a:endParaRPr lang="en-US"/>
          </a:p>
        </p:txBody>
      </p:sp>
      <p:sp>
        <p:nvSpPr>
          <p:cNvPr id="15" name="Picture Placeholder 2"/>
          <p:cNvSpPr>
            <a:spLocks noGrp="1"/>
          </p:cNvSpPr>
          <p:nvPr>
            <p:ph type="pic" idx="14"/>
          </p:nvPr>
        </p:nvSpPr>
        <p:spPr>
          <a:xfrm rot="21399265">
            <a:off x="6348116" y="454960"/>
            <a:ext cx="3291840" cy="246888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3"/>
          </p:nvPr>
        </p:nvSpPr>
        <p:spPr>
          <a:xfrm rot="303383">
            <a:off x="9660140" y="669025"/>
            <a:ext cx="1951096" cy="2551434"/>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Picture Placeholder 2"/>
          <p:cNvSpPr>
            <a:spLocks noGrp="1"/>
          </p:cNvSpPr>
          <p:nvPr>
            <p:ph type="pic" idx="1"/>
          </p:nvPr>
        </p:nvSpPr>
        <p:spPr>
          <a:xfrm>
            <a:off x="457201" y="350520"/>
            <a:ext cx="5029200" cy="5974080"/>
          </a:xfrm>
          <a:solidFill>
            <a:schemeClr val="bg1">
              <a:lumMod val="50000"/>
              <a:lumOff val="50000"/>
            </a:schemeClr>
          </a:solidFill>
          <a:ln w="63500">
            <a:solidFill>
              <a:schemeClr val="bg1"/>
            </a:solidFill>
            <a:miter lim="800000"/>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9647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42399"/>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810500" y="6408799"/>
            <a:ext cx="1943100" cy="226411"/>
          </a:xfrm>
          <a:prstGeom prst="rect">
            <a:avLst/>
          </a:prstGeom>
        </p:spPr>
        <p:txBody>
          <a:bodyPr vert="horz" lIns="91440" tIns="45720" rIns="91440" bIns="45720" rtlCol="0" anchor="ctr"/>
          <a:lstStyle>
            <a:lvl1pPr algn="r">
              <a:defRPr sz="1200">
                <a:solidFill>
                  <a:schemeClr val="tx1">
                    <a:tint val="75000"/>
                  </a:schemeClr>
                </a:solidFill>
              </a:defRPr>
            </a:lvl1pPr>
          </a:lstStyle>
          <a:p>
            <a:fld id="{B39CEF9A-E7B3-4517-8038-65BEB7915A49}" type="datetimeFigureOut">
              <a:rPr lang="en-US" smtClean="0"/>
              <a:pPr/>
              <a:t>12/4/2014</a:t>
            </a:fld>
            <a:endParaRPr lang="en-US"/>
          </a:p>
        </p:txBody>
      </p:sp>
      <p:sp>
        <p:nvSpPr>
          <p:cNvPr id="5" name="Footer Placeholder 4"/>
          <p:cNvSpPr>
            <a:spLocks noGrp="1"/>
          </p:cNvSpPr>
          <p:nvPr>
            <p:ph type="ftr" sz="quarter" idx="3"/>
          </p:nvPr>
        </p:nvSpPr>
        <p:spPr>
          <a:xfrm>
            <a:off x="838200" y="6408799"/>
            <a:ext cx="6750050" cy="22641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75850" y="6408799"/>
            <a:ext cx="1377950" cy="226411"/>
          </a:xfrm>
          <a:prstGeom prst="rect">
            <a:avLst/>
          </a:prstGeom>
        </p:spPr>
        <p:txBody>
          <a:bodyPr vert="horz" lIns="91440" tIns="45720" rIns="91440" bIns="45720" rtlCol="0" anchor="ctr"/>
          <a:lstStyle>
            <a:lvl1pPr algn="r">
              <a:defRPr sz="1200">
                <a:solidFill>
                  <a:schemeClr val="tx1">
                    <a:tint val="75000"/>
                  </a:schemeClr>
                </a:solidFill>
              </a:defRPr>
            </a:lvl1pPr>
          </a:lstStyle>
          <a:p>
            <a:fld id="{84C2412F-EBA6-4A6D-A4D4-2B90367D5631}" type="slidenum">
              <a:rPr lang="en-US" smtClean="0"/>
              <a:t>‹#›</a:t>
            </a:fld>
            <a:endParaRPr lang="en-US"/>
          </a:p>
        </p:txBody>
      </p:sp>
    </p:spTree>
    <p:extLst>
      <p:ext uri="{BB962C8B-B14F-4D97-AF65-F5344CB8AC3E}">
        <p14:creationId xmlns:p14="http://schemas.microsoft.com/office/powerpoint/2010/main" val="421355100"/>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7" r:id="rId6"/>
    <p:sldLayoutId id="2147483664" r:id="rId7"/>
    <p:sldLayoutId id="2147483665" r:id="rId8"/>
    <p:sldLayoutId id="2147483666" r:id="rId9"/>
    <p:sldLayoutId id="2147483650" r:id="rId10"/>
    <p:sldLayoutId id="2147483651" r:id="rId11"/>
    <p:sldLayoutId id="2147483652" r:id="rId12"/>
    <p:sldLayoutId id="2147483653" r:id="rId13"/>
    <p:sldLayoutId id="2147483654" r:id="rId14"/>
    <p:sldLayoutId id="2147483655" r:id="rId15"/>
    <p:sldLayoutId id="2147483656" r:id="rId16"/>
    <p:sldLayoutId id="2147483658" r:id="rId17"/>
    <p:sldLayoutId id="214748365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528" userDrawn="1">
          <p15:clr>
            <a:srgbClr val="F26B43"/>
          </p15:clr>
        </p15:guide>
        <p15:guide id="4" pos="7152" userDrawn="1">
          <p15:clr>
            <a:srgbClr val="F26B43"/>
          </p15:clr>
        </p15:guide>
        <p15:guide id="5" pos="288" userDrawn="1">
          <p15:clr>
            <a:srgbClr val="F26B43"/>
          </p15:clr>
        </p15:guide>
        <p15:guide id="6" pos="7392" userDrawn="1">
          <p15:clr>
            <a:srgbClr val="F26B43"/>
          </p15:clr>
        </p15:guide>
        <p15:guide id="7" orient="horz" pos="216" userDrawn="1">
          <p15:clr>
            <a:srgbClr val="F26B43"/>
          </p15:clr>
        </p15:guide>
        <p15:guide id="8" orient="horz" pos="3888" userDrawn="1">
          <p15:clr>
            <a:srgbClr val="F26B43"/>
          </p15:clr>
        </p15:guide>
        <p15:guide id="9" orient="horz" pos="1152" userDrawn="1">
          <p15:clr>
            <a:srgbClr val="F26B43"/>
          </p15:clr>
        </p15:guide>
        <p15:guide id="10" pos="1248" userDrawn="1">
          <p15:clr>
            <a:srgbClr val="F26B43"/>
          </p15:clr>
        </p15:guide>
        <p15:guide id="11" orient="horz" pos="960" userDrawn="1">
          <p15:clr>
            <a:srgbClr val="F26B43"/>
          </p15:clr>
        </p15:guide>
        <p15:guide id="12"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bestclass.org/" TargetMode="External"/><Relationship Id="rId2" Type="http://schemas.openxmlformats.org/officeDocument/2006/relationships/hyperlink" Target="mailto:chase.young@tamucc.edu" TargetMode="Externa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43" y="339261"/>
            <a:ext cx="8096250" cy="3000375"/>
          </a:xfrm>
          <a:prstGeom prst="rect">
            <a:avLst/>
          </a:prstGeom>
        </p:spPr>
      </p:pic>
      <p:sp>
        <p:nvSpPr>
          <p:cNvPr id="2" name="Subtitle 1"/>
          <p:cNvSpPr>
            <a:spLocks noGrp="1"/>
          </p:cNvSpPr>
          <p:nvPr>
            <p:ph type="subTitle" idx="1"/>
          </p:nvPr>
        </p:nvSpPr>
        <p:spPr>
          <a:xfrm>
            <a:off x="5210354" y="5637364"/>
            <a:ext cx="6524446" cy="751713"/>
          </a:xfrm>
        </p:spPr>
        <p:txBody>
          <a:bodyPr>
            <a:normAutofit fontScale="92500" lnSpcReduction="20000"/>
          </a:bodyPr>
          <a:lstStyle/>
          <a:p>
            <a:r>
              <a:rPr lang="en-US" dirty="0">
                <a:cs typeface="Courier New"/>
              </a:rPr>
              <a:t>Chase Young, Ph.D</a:t>
            </a:r>
            <a:r>
              <a:rPr lang="en-US" dirty="0" smtClean="0">
                <a:cs typeface="Courier New"/>
              </a:rPr>
              <a:t>.</a:t>
            </a:r>
          </a:p>
          <a:p>
            <a:r>
              <a:rPr lang="en-US" b="1" dirty="0" smtClean="0">
                <a:cs typeface="Courier New"/>
              </a:rPr>
              <a:t>Texas A&amp;M University – Corpus Christi </a:t>
            </a:r>
            <a:endParaRPr lang="en-US" b="1" dirty="0"/>
          </a:p>
        </p:txBody>
      </p:sp>
      <p:sp>
        <p:nvSpPr>
          <p:cNvPr id="5" name="Title 4"/>
          <p:cNvSpPr>
            <a:spLocks noGrp="1"/>
          </p:cNvSpPr>
          <p:nvPr>
            <p:ph type="ctrTitle"/>
          </p:nvPr>
        </p:nvSpPr>
        <p:spPr/>
        <p:txBody>
          <a:bodyPr>
            <a:noAutofit/>
          </a:bodyPr>
          <a:lstStyle/>
          <a:p>
            <a:pPr algn="r"/>
            <a:r>
              <a:rPr lang="en-US" sz="3200" dirty="0" smtClean="0">
                <a:cs typeface="Courier New"/>
              </a:rPr>
              <a:t>Motivating Students to Read at Home</a:t>
            </a:r>
            <a:endParaRPr lang="en-US" sz="32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520" y="339261"/>
            <a:ext cx="4762500" cy="3810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28" name="Picture 4" descr="https://c2.staticflickr.com/4/3243/2910864268_b9611690f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82215">
            <a:off x="444793" y="2237696"/>
            <a:ext cx="4762500" cy="34004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75149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cyoung10\Pictures\chase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509587"/>
            <a:ext cx="5886450"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kelloggfinance.files.wordpress.com/2010/04/money_s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29" y="985593"/>
            <a:ext cx="5238750" cy="48672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aceintheblue.files.wordpress.com/2009/10/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451" y="985593"/>
            <a:ext cx="5510123" cy="486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4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4114" b="411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81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6" y="5134708"/>
            <a:ext cx="11336214" cy="900487"/>
          </a:xfrm>
        </p:spPr>
        <p:txBody>
          <a:bodyPr>
            <a:normAutofit fontScale="90000"/>
          </a:bodyPr>
          <a:lstStyle/>
          <a:p>
            <a:r>
              <a:rPr lang="en-US" sz="3000" dirty="0" smtClean="0">
                <a:hlinkClick r:id="rId2"/>
              </a:rPr>
              <a:t>chase.young@tamucc.edu</a:t>
            </a:r>
            <a:r>
              <a:rPr lang="en-US" sz="3000" dirty="0" smtClean="0"/>
              <a:t>  - </a:t>
            </a:r>
            <a:r>
              <a:rPr lang="en-US" sz="3000" dirty="0" smtClean="0">
                <a:hlinkClick r:id="rId3"/>
              </a:rPr>
              <a:t>www.thebestclass.org</a:t>
            </a:r>
            <a:r>
              <a:rPr lang="en-US" sz="3000" dirty="0" smtClean="0"/>
              <a:t/>
            </a:r>
            <a:br>
              <a:rPr lang="en-US" sz="3000" dirty="0" smtClean="0"/>
            </a:br>
            <a:r>
              <a:rPr lang="en-US" sz="3000" dirty="0" smtClean="0"/>
              <a:t> </a:t>
            </a:r>
            <a:endParaRPr lang="en-US" sz="3000" dirty="0"/>
          </a:p>
        </p:txBody>
      </p:sp>
      <p:sp>
        <p:nvSpPr>
          <p:cNvPr id="3" name="Text Placeholder 2"/>
          <p:cNvSpPr>
            <a:spLocks noGrp="1"/>
          </p:cNvSpPr>
          <p:nvPr>
            <p:ph type="body" sz="half" idx="2"/>
          </p:nvPr>
        </p:nvSpPr>
        <p:spPr/>
        <p:txBody>
          <a:bodyPr>
            <a:normAutofit/>
          </a:bodyPr>
          <a:lstStyle/>
          <a:p>
            <a:r>
              <a:rPr lang="en-US" sz="5400" dirty="0" smtClean="0"/>
              <a:t>Thank you.</a:t>
            </a:r>
            <a:endParaRPr lang="en-US" sz="5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017" y="492368"/>
            <a:ext cx="6231427" cy="26025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98" name="Picture 2" descr="http://www.thelearningcommunity.us/Portals/0/images%20of%20kids/Two%20teenage%20sisters%20enjoying%20their%20reading%20at%20h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27442">
            <a:off x="319697" y="597877"/>
            <a:ext cx="5283933" cy="35243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2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10354" y="4200632"/>
            <a:ext cx="6524446" cy="1789859"/>
          </a:xfrm>
        </p:spPr>
        <p:txBody>
          <a:bodyPr>
            <a:normAutofit fontScale="90000"/>
          </a:bodyPr>
          <a:lstStyle/>
          <a:p>
            <a:r>
              <a:rPr lang="en-US" dirty="0" smtClean="0"/>
              <a:t>My Son Austin WILL read 20 minutes per night.</a:t>
            </a:r>
            <a:endParaRPr lang="en-US" dirty="0"/>
          </a:p>
        </p:txBody>
      </p:sp>
      <p:pic>
        <p:nvPicPr>
          <p:cNvPr id="102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2284" b="12284"/>
          <a:stretch>
            <a:fillRect/>
          </a:stretch>
        </p:blipFill>
        <p:spPr bwMode="auto">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388" y="529223"/>
            <a:ext cx="5812448" cy="348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2347" r="1234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44768" y="3749097"/>
            <a:ext cx="5064369"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chemeClr val="bg1">
                    <a:shade val="50000"/>
                  </a:schemeClr>
                </a:solidFill>
              </a:rPr>
              <a:t>20 Minutes = </a:t>
            </a:r>
          </a:p>
          <a:p>
            <a:r>
              <a:rPr lang="en-US" sz="3600" b="1" dirty="0" smtClean="0">
                <a:ln w="50800"/>
                <a:solidFill>
                  <a:schemeClr val="bg1">
                    <a:shade val="50000"/>
                  </a:schemeClr>
                </a:solidFill>
              </a:rPr>
              <a:t>3600 min/year =</a:t>
            </a:r>
          </a:p>
          <a:p>
            <a:r>
              <a:rPr lang="en-US" sz="3600" b="1" dirty="0" smtClean="0">
                <a:ln w="50800"/>
                <a:solidFill>
                  <a:schemeClr val="bg1">
                    <a:shade val="50000"/>
                  </a:schemeClr>
                </a:solidFill>
              </a:rPr>
              <a:t>1.8 Million Words</a:t>
            </a:r>
          </a:p>
        </p:txBody>
      </p:sp>
      <p:pic>
        <p:nvPicPr>
          <p:cNvPr id="2052" name="Picture 4"/>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bwMode="auto">
          <a:xfrm>
            <a:off x="6334402" y="1037303"/>
            <a:ext cx="5361282" cy="358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482859" y="4511820"/>
            <a:ext cx="5064369" cy="175432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Minute = </a:t>
            </a: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180 min/year =</a:t>
            </a: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8,000 Words</a:t>
            </a:r>
          </a:p>
        </p:txBody>
      </p:sp>
    </p:spTree>
    <p:extLst>
      <p:ext uri="{BB962C8B-B14F-4D97-AF65-F5344CB8AC3E}">
        <p14:creationId xmlns:p14="http://schemas.microsoft.com/office/powerpoint/2010/main" val="7800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a:bodyPr>
          <a:lstStyle/>
          <a:p>
            <a:pPr fontAlgn="auto">
              <a:spcAft>
                <a:spcPts val="0"/>
              </a:spcAft>
              <a:defRPr/>
            </a:pPr>
            <a:r>
              <a:rPr lang="en-US" altLang="en-US">
                <a:solidFill>
                  <a:srgbClr val="000000"/>
                </a:solidFill>
              </a:rPr>
              <a:t>Variation In Amount Of </a:t>
            </a:r>
            <a:br>
              <a:rPr lang="en-US" altLang="en-US">
                <a:solidFill>
                  <a:srgbClr val="000000"/>
                </a:solidFill>
              </a:rPr>
            </a:br>
            <a:r>
              <a:rPr lang="en-US" altLang="en-US">
                <a:solidFill>
                  <a:srgbClr val="000000"/>
                </a:solidFill>
              </a:rPr>
              <a:t>Independent Reading</a:t>
            </a:r>
          </a:p>
        </p:txBody>
      </p:sp>
      <p:graphicFrame>
        <p:nvGraphicFramePr>
          <p:cNvPr id="20483" name="Group 3"/>
          <p:cNvGraphicFramePr>
            <a:graphicFrameLocks noGrp="1"/>
          </p:cNvGraphicFramePr>
          <p:nvPr>
            <p:ph type="tbl" idx="4294967295"/>
          </p:nvPr>
        </p:nvGraphicFramePr>
        <p:xfrm>
          <a:off x="0" y="1379538"/>
          <a:ext cx="11379200" cy="4800604"/>
        </p:xfrm>
        <a:graphic>
          <a:graphicData uri="http://schemas.openxmlformats.org/drawingml/2006/table">
            <a:tbl>
              <a:tblPr/>
              <a:tblGrid>
                <a:gridCol w="2561167"/>
                <a:gridCol w="1667933"/>
                <a:gridCol w="2169584"/>
                <a:gridCol w="2857500"/>
                <a:gridCol w="2123016"/>
              </a:tblGrid>
              <a:tr h="354013">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Percentile* Rank</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2">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Minutes of Reading per Day</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gridSpan="2">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Words Read Per year</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344488">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endParaRPr kumimoji="0" lang="en-US" altLang="en-US" sz="1400" b="0" i="0" u="none" strike="noStrike" cap="none" normalizeH="0" baseline="0" smtClean="0">
                        <a:ln>
                          <a:noFill/>
                        </a:ln>
                        <a:solidFill>
                          <a:srgbClr val="000000"/>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Books</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Text**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Books</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Text**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1788">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8,000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50838">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8,000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51,000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3375">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.7</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21,000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134,000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1788">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30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106,000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251,000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0200">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3.2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200,000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421,000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1788">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50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4.6</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9.2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282,000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601,000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3375">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13.1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432,000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722,000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0200">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70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9.6</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16.9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622,000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1,168,000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1788">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80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14.2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24.6</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1,146,000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1,697,000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0200">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90</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21.2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33.4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1,823,000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2,357,000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3375">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98</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65.0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67.3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4,358,000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r>
                        <a:rPr kumimoji="0" lang="en-US" altLang="en-US" sz="1400" b="0" i="0" u="none" strike="noStrike" cap="none" normalizeH="0" baseline="0" smtClean="0">
                          <a:ln>
                            <a:noFill/>
                          </a:ln>
                          <a:solidFill>
                            <a:srgbClr val="000000"/>
                          </a:solidFill>
                          <a:effectLst/>
                          <a:latin typeface="Arial" charset="0"/>
                        </a:rPr>
                        <a:t>4,733,000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3388">
                <a:tc gridSpan="5">
                  <a:txBody>
                    <a:bodyPr/>
                    <a:lstStyle>
                      <a:lvl1pPr>
                        <a:spcBef>
                          <a:spcPct val="20000"/>
                        </a:spcBef>
                        <a:buClr>
                          <a:schemeClr val="tx1"/>
                        </a:buClr>
                        <a:buFont typeface="Wingdings" pitchFamily="-109" charset="2"/>
                        <a:defRPr sz="2800">
                          <a:solidFill>
                            <a:schemeClr val="tx1"/>
                          </a:solidFill>
                          <a:latin typeface="Times New Roman" pitchFamily="18" charset="0"/>
                        </a:defRPr>
                      </a:lvl1pPr>
                      <a:lvl2pPr>
                        <a:spcBef>
                          <a:spcPct val="20000"/>
                        </a:spcBef>
                        <a:buClr>
                          <a:srgbClr val="46466C"/>
                        </a:buClr>
                        <a:buFont typeface="Wingdings" pitchFamily="-109" charset="2"/>
                        <a:defRPr sz="2400">
                          <a:solidFill>
                            <a:schemeClr val="tx1"/>
                          </a:solidFill>
                          <a:latin typeface="Times New Roman" pitchFamily="18" charset="0"/>
                        </a:defRPr>
                      </a:lvl2pPr>
                      <a:lvl3pPr>
                        <a:spcBef>
                          <a:spcPct val="20000"/>
                        </a:spcBef>
                        <a:buClr>
                          <a:schemeClr val="hlink"/>
                        </a:buClr>
                        <a:buFont typeface="Wingdings" pitchFamily="-109" charset="2"/>
                        <a:defRPr sz="2000">
                          <a:solidFill>
                            <a:schemeClr val="tx1"/>
                          </a:solidFill>
                          <a:latin typeface="Times New Roman" pitchFamily="18" charset="0"/>
                        </a:defRPr>
                      </a:lvl3pPr>
                      <a:lvl4pPr>
                        <a:spcBef>
                          <a:spcPct val="20000"/>
                        </a:spcBef>
                        <a:buClr>
                          <a:schemeClr val="accent2"/>
                        </a:buClr>
                        <a:buFont typeface="Wingdings" pitchFamily="-109" charset="2"/>
                        <a:defRPr>
                          <a:solidFill>
                            <a:schemeClr val="tx1"/>
                          </a:solidFill>
                          <a:latin typeface="Times New Roman" pitchFamily="18" charset="0"/>
                        </a:defRPr>
                      </a:lvl4pPr>
                      <a:lvl5pPr>
                        <a:spcBef>
                          <a:spcPct val="20000"/>
                        </a:spcBef>
                        <a:buClr>
                          <a:schemeClr val="hlink"/>
                        </a:buClr>
                        <a:buFont typeface="Wingdings" pitchFamily="-109" charset="2"/>
                        <a:defRPr>
                          <a:solidFill>
                            <a:schemeClr val="tx1"/>
                          </a:solidFill>
                          <a:latin typeface="Times New Roman" pitchFamily="18" charset="0"/>
                        </a:defRPr>
                      </a:lvl5pPr>
                      <a:lvl6pPr fontAlgn="base">
                        <a:spcBef>
                          <a:spcPct val="20000"/>
                        </a:spcBef>
                        <a:spcAft>
                          <a:spcPct val="0"/>
                        </a:spcAft>
                        <a:buClr>
                          <a:schemeClr val="hlink"/>
                        </a:buClr>
                        <a:buFont typeface="Wingdings" pitchFamily="-109" charset="2"/>
                        <a:defRPr>
                          <a:solidFill>
                            <a:schemeClr val="tx1"/>
                          </a:solidFill>
                          <a:latin typeface="Times New Roman" pitchFamily="18" charset="0"/>
                        </a:defRPr>
                      </a:lvl6pPr>
                      <a:lvl7pPr fontAlgn="base">
                        <a:spcBef>
                          <a:spcPct val="20000"/>
                        </a:spcBef>
                        <a:spcAft>
                          <a:spcPct val="0"/>
                        </a:spcAft>
                        <a:buClr>
                          <a:schemeClr val="hlink"/>
                        </a:buClr>
                        <a:buFont typeface="Wingdings" pitchFamily="-109" charset="2"/>
                        <a:defRPr>
                          <a:solidFill>
                            <a:schemeClr val="tx1"/>
                          </a:solidFill>
                          <a:latin typeface="Times New Roman" pitchFamily="18" charset="0"/>
                        </a:defRPr>
                      </a:lvl7pPr>
                      <a:lvl8pPr fontAlgn="base">
                        <a:spcBef>
                          <a:spcPct val="20000"/>
                        </a:spcBef>
                        <a:spcAft>
                          <a:spcPct val="0"/>
                        </a:spcAft>
                        <a:buClr>
                          <a:schemeClr val="hlink"/>
                        </a:buClr>
                        <a:buFont typeface="Wingdings" pitchFamily="-109" charset="2"/>
                        <a:defRPr>
                          <a:solidFill>
                            <a:schemeClr val="tx1"/>
                          </a:solidFill>
                          <a:latin typeface="Times New Roman" pitchFamily="18" charset="0"/>
                        </a:defRPr>
                      </a:lvl8pPr>
                      <a:lvl9pPr fontAlgn="base">
                        <a:spcBef>
                          <a:spcPct val="20000"/>
                        </a:spcBef>
                        <a:spcAft>
                          <a:spcPct val="0"/>
                        </a:spcAft>
                        <a:buClr>
                          <a:schemeClr val="hlink"/>
                        </a:buClr>
                        <a:buFont typeface="Wingdings" pitchFamily="-109"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109" charset="2"/>
                        <a:buNone/>
                        <a:tabLst/>
                      </a:pPr>
                      <a:endParaRPr kumimoji="0" lang="en-US" altLang="en-US" sz="1400" b="0" i="0" u="none" strike="noStrike" cap="none" normalizeH="0" baseline="0" smtClean="0">
                        <a:ln>
                          <a:noFill/>
                        </a:ln>
                        <a:solidFill>
                          <a:srgbClr val="000000"/>
                        </a:solidFill>
                        <a:effectLst/>
                        <a:latin typeface="Arial" charset="0"/>
                      </a:endParaRPr>
                    </a:p>
                  </a:txBody>
                  <a:tcPr marL="121920" marR="12192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2616" name="Text Box 95"/>
          <p:cNvSpPr txBox="1">
            <a:spLocks noChangeArrowheads="1"/>
          </p:cNvSpPr>
          <p:nvPr/>
        </p:nvSpPr>
        <p:spPr bwMode="auto">
          <a:xfrm>
            <a:off x="406400" y="5943601"/>
            <a:ext cx="1117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50000"/>
              </a:spcBef>
              <a:spcAft>
                <a:spcPct val="0"/>
              </a:spcAft>
            </a:pPr>
            <a:r>
              <a:rPr lang="en-US" altLang="en-US" sz="1000" smtClean="0">
                <a:solidFill>
                  <a:srgbClr val="000000"/>
                </a:solidFill>
                <a:latin typeface="Times New Roman" pitchFamily="18" charset="0"/>
              </a:rPr>
              <a:t>*Percentile rank on each measure separately. **Books, magazines and newspapers.   Adapted from “Growth in Reading and How Children Spend Their Time Outside of School” (1988) by R.C. Anderson, P.T. Wilson, and L.G. Fielding, </a:t>
            </a:r>
            <a:r>
              <a:rPr lang="en-US" altLang="en-US" sz="1000" i="1" smtClean="0">
                <a:solidFill>
                  <a:srgbClr val="000000"/>
                </a:solidFill>
                <a:latin typeface="Times New Roman" pitchFamily="18" charset="0"/>
              </a:rPr>
              <a:t>Reading Research Quarterly</a:t>
            </a:r>
            <a:r>
              <a:rPr lang="en-US" altLang="en-US" sz="1000" smtClean="0">
                <a:solidFill>
                  <a:srgbClr val="000000"/>
                </a:solidFill>
                <a:latin typeface="Times New Roman" pitchFamily="18" charset="0"/>
              </a:rPr>
              <a:t> 23 (3), p. 292. (5</a:t>
            </a:r>
            <a:r>
              <a:rPr lang="en-US" altLang="en-US" sz="1000" baseline="30000" smtClean="0">
                <a:solidFill>
                  <a:srgbClr val="000000"/>
                </a:solidFill>
                <a:latin typeface="Times New Roman" pitchFamily="18" charset="0"/>
              </a:rPr>
              <a:t>th</a:t>
            </a:r>
            <a:r>
              <a:rPr lang="en-US" altLang="en-US" sz="1000" smtClean="0">
                <a:solidFill>
                  <a:srgbClr val="000000"/>
                </a:solidFill>
                <a:latin typeface="Times New Roman" pitchFamily="18" charset="0"/>
              </a:rPr>
              <a:t> graders)</a:t>
            </a:r>
          </a:p>
        </p:txBody>
      </p:sp>
      <p:sp>
        <p:nvSpPr>
          <p:cNvPr id="20576" name="Rectangle 96"/>
          <p:cNvSpPr>
            <a:spLocks noChangeArrowheads="1"/>
          </p:cNvSpPr>
          <p:nvPr/>
        </p:nvSpPr>
        <p:spPr bwMode="auto">
          <a:xfrm>
            <a:off x="406400" y="1295400"/>
            <a:ext cx="11379200" cy="4648200"/>
          </a:xfrm>
          <a:prstGeom prst="rect">
            <a:avLst/>
          </a:prstGeom>
          <a:solidFill>
            <a:srgbClr val="000000">
              <a:alpha val="58823"/>
            </a:srgbClr>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eaLnBrk="1" fontAlgn="base" hangingPunct="1">
              <a:spcBef>
                <a:spcPct val="0"/>
              </a:spcBef>
              <a:spcAft>
                <a:spcPct val="0"/>
              </a:spcAft>
            </a:pPr>
            <a:endParaRPr lang="en-US" altLang="en-US" smtClean="0">
              <a:solidFill>
                <a:prstClr val="black"/>
              </a:solidFill>
            </a:endParaRPr>
          </a:p>
        </p:txBody>
      </p:sp>
      <p:grpSp>
        <p:nvGrpSpPr>
          <p:cNvPr id="20577" name="Group 97"/>
          <p:cNvGrpSpPr>
            <a:grpSpLocks/>
          </p:cNvGrpSpPr>
          <p:nvPr/>
        </p:nvGrpSpPr>
        <p:grpSpPr bwMode="auto">
          <a:xfrm>
            <a:off x="207434" y="1295400"/>
            <a:ext cx="11882967" cy="1447800"/>
            <a:chOff x="115" y="1440"/>
            <a:chExt cx="5614" cy="912"/>
          </a:xfrm>
        </p:grpSpPr>
        <p:sp>
          <p:nvSpPr>
            <p:cNvPr id="22643" name="Rectangle 98"/>
            <p:cNvSpPr>
              <a:spLocks noChangeArrowheads="1"/>
            </p:cNvSpPr>
            <p:nvPr/>
          </p:nvSpPr>
          <p:spPr bwMode="auto">
            <a:xfrm>
              <a:off x="144" y="1440"/>
              <a:ext cx="5585" cy="912"/>
            </a:xfrm>
            <a:prstGeom prst="rect">
              <a:avLst/>
            </a:prstGeom>
            <a:solidFill>
              <a:schemeClr val="accent2"/>
            </a:solidFill>
            <a:ln w="38100">
              <a:solidFill>
                <a:schemeClr val="bg1"/>
              </a:solidFill>
              <a:miter lim="800000"/>
              <a:headEnd/>
              <a:tailEnd/>
            </a:ln>
            <a:effectLst>
              <a:outerShdw dist="148106" dir="7257825" algn="ctr" rotWithShape="0">
                <a:srgbClr val="333333">
                  <a:alpha val="50000"/>
                </a:srgbClr>
              </a:outerShdw>
            </a:effectLst>
          </p:spPr>
          <p:txBody>
            <a:bodyPr wrap="none" anchor="ct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eaLnBrk="1" fontAlgn="base" hangingPunct="1">
                <a:spcBef>
                  <a:spcPct val="0"/>
                </a:spcBef>
                <a:spcAft>
                  <a:spcPct val="0"/>
                </a:spcAft>
              </a:pPr>
              <a:endParaRPr lang="en-US" altLang="en-US" smtClean="0">
                <a:solidFill>
                  <a:prstClr val="black"/>
                </a:solidFill>
              </a:endParaRPr>
            </a:p>
          </p:txBody>
        </p:sp>
        <p:sp>
          <p:nvSpPr>
            <p:cNvPr id="22644" name="Line 99"/>
            <p:cNvSpPr>
              <a:spLocks noChangeShapeType="1"/>
            </p:cNvSpPr>
            <p:nvPr/>
          </p:nvSpPr>
          <p:spPr bwMode="auto">
            <a:xfrm>
              <a:off x="1325" y="144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5" name="Line 100"/>
            <p:cNvSpPr>
              <a:spLocks noChangeShapeType="1"/>
            </p:cNvSpPr>
            <p:nvPr/>
          </p:nvSpPr>
          <p:spPr bwMode="auto">
            <a:xfrm>
              <a:off x="2256" y="144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6" name="Line 101"/>
            <p:cNvSpPr>
              <a:spLocks noChangeShapeType="1"/>
            </p:cNvSpPr>
            <p:nvPr/>
          </p:nvSpPr>
          <p:spPr bwMode="auto">
            <a:xfrm>
              <a:off x="3280" y="144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7" name="Line 102"/>
            <p:cNvSpPr>
              <a:spLocks noChangeShapeType="1"/>
            </p:cNvSpPr>
            <p:nvPr/>
          </p:nvSpPr>
          <p:spPr bwMode="auto">
            <a:xfrm>
              <a:off x="4583" y="144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8" name="Line 103"/>
            <p:cNvSpPr>
              <a:spLocks noChangeShapeType="1"/>
            </p:cNvSpPr>
            <p:nvPr/>
          </p:nvSpPr>
          <p:spPr bwMode="auto">
            <a:xfrm>
              <a:off x="127" y="1987"/>
              <a:ext cx="558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9" name="Text Box 104"/>
            <p:cNvSpPr txBox="1">
              <a:spLocks noChangeArrowheads="1"/>
            </p:cNvSpPr>
            <p:nvPr/>
          </p:nvSpPr>
          <p:spPr bwMode="auto">
            <a:xfrm>
              <a:off x="115" y="1622"/>
              <a:ext cx="11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Percentile</a:t>
              </a:r>
            </a:p>
          </p:txBody>
        </p:sp>
        <p:sp>
          <p:nvSpPr>
            <p:cNvPr id="22650" name="Text Box 105"/>
            <p:cNvSpPr txBox="1">
              <a:spLocks noChangeArrowheads="1"/>
            </p:cNvSpPr>
            <p:nvPr/>
          </p:nvSpPr>
          <p:spPr bwMode="auto">
            <a:xfrm>
              <a:off x="1418" y="1440"/>
              <a:ext cx="74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Min.</a:t>
              </a:r>
            </a:p>
            <a:p>
              <a:pPr algn="ctr" defTabSz="914400" eaLnBrk="1" fontAlgn="base" hangingPunct="1">
                <a:spcBef>
                  <a:spcPct val="0"/>
                </a:spcBef>
                <a:spcAft>
                  <a:spcPct val="0"/>
                </a:spcAft>
              </a:pPr>
              <a:r>
                <a:rPr lang="en-US" altLang="en-US" sz="2400" b="1" smtClean="0">
                  <a:solidFill>
                    <a:srgbClr val="93A299"/>
                  </a:solidFill>
                </a:rPr>
                <a:t>Books</a:t>
              </a:r>
            </a:p>
          </p:txBody>
        </p:sp>
        <p:sp>
          <p:nvSpPr>
            <p:cNvPr id="22651" name="Text Box 106"/>
            <p:cNvSpPr txBox="1">
              <a:spLocks noChangeArrowheads="1"/>
            </p:cNvSpPr>
            <p:nvPr/>
          </p:nvSpPr>
          <p:spPr bwMode="auto">
            <a:xfrm>
              <a:off x="2396" y="1440"/>
              <a:ext cx="74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Min.</a:t>
              </a:r>
            </a:p>
            <a:p>
              <a:pPr algn="ctr" defTabSz="914400" eaLnBrk="1" fontAlgn="base" hangingPunct="1">
                <a:spcBef>
                  <a:spcPct val="0"/>
                </a:spcBef>
                <a:spcAft>
                  <a:spcPct val="0"/>
                </a:spcAft>
              </a:pPr>
              <a:r>
                <a:rPr lang="en-US" altLang="en-US" sz="2400" b="1" smtClean="0">
                  <a:solidFill>
                    <a:srgbClr val="93A299"/>
                  </a:solidFill>
                </a:rPr>
                <a:t>Text</a:t>
              </a:r>
            </a:p>
          </p:txBody>
        </p:sp>
        <p:sp>
          <p:nvSpPr>
            <p:cNvPr id="22652" name="Text Box 107"/>
            <p:cNvSpPr txBox="1">
              <a:spLocks noChangeArrowheads="1"/>
            </p:cNvSpPr>
            <p:nvPr/>
          </p:nvSpPr>
          <p:spPr bwMode="auto">
            <a:xfrm>
              <a:off x="3326" y="1486"/>
              <a:ext cx="121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Words/Yr</a:t>
              </a:r>
            </a:p>
            <a:p>
              <a:pPr algn="ctr" defTabSz="914400" eaLnBrk="1" fontAlgn="base" hangingPunct="1">
                <a:spcBef>
                  <a:spcPct val="0"/>
                </a:spcBef>
                <a:spcAft>
                  <a:spcPct val="0"/>
                </a:spcAft>
              </a:pPr>
              <a:r>
                <a:rPr lang="en-US" altLang="en-US" sz="2400" b="1" smtClean="0">
                  <a:solidFill>
                    <a:srgbClr val="93A299"/>
                  </a:solidFill>
                </a:rPr>
                <a:t>Books</a:t>
              </a:r>
            </a:p>
          </p:txBody>
        </p:sp>
        <p:sp>
          <p:nvSpPr>
            <p:cNvPr id="22653" name="Text Box 108"/>
            <p:cNvSpPr txBox="1">
              <a:spLocks noChangeArrowheads="1"/>
            </p:cNvSpPr>
            <p:nvPr/>
          </p:nvSpPr>
          <p:spPr bwMode="auto">
            <a:xfrm>
              <a:off x="4583" y="1440"/>
              <a:ext cx="111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Words/Yr</a:t>
              </a:r>
            </a:p>
            <a:p>
              <a:pPr algn="ctr" defTabSz="914400" eaLnBrk="1" fontAlgn="base" hangingPunct="1">
                <a:spcBef>
                  <a:spcPct val="0"/>
                </a:spcBef>
                <a:spcAft>
                  <a:spcPct val="0"/>
                </a:spcAft>
              </a:pPr>
              <a:r>
                <a:rPr lang="en-US" altLang="en-US" sz="2400" b="1" smtClean="0">
                  <a:solidFill>
                    <a:srgbClr val="93A299"/>
                  </a:solidFill>
                </a:rPr>
                <a:t>Text</a:t>
              </a:r>
            </a:p>
          </p:txBody>
        </p:sp>
        <p:sp>
          <p:nvSpPr>
            <p:cNvPr id="22654" name="Text Box 109"/>
            <p:cNvSpPr txBox="1">
              <a:spLocks noChangeArrowheads="1"/>
            </p:cNvSpPr>
            <p:nvPr/>
          </p:nvSpPr>
          <p:spPr bwMode="auto">
            <a:xfrm>
              <a:off x="162" y="2033"/>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10</a:t>
              </a:r>
            </a:p>
          </p:txBody>
        </p:sp>
        <p:sp>
          <p:nvSpPr>
            <p:cNvPr id="22655" name="Text Box 110"/>
            <p:cNvSpPr txBox="1">
              <a:spLocks noChangeArrowheads="1"/>
            </p:cNvSpPr>
            <p:nvPr/>
          </p:nvSpPr>
          <p:spPr bwMode="auto">
            <a:xfrm>
              <a:off x="1232" y="2033"/>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.1</a:t>
              </a:r>
            </a:p>
          </p:txBody>
        </p:sp>
        <p:sp>
          <p:nvSpPr>
            <p:cNvPr id="22656" name="Text Box 111"/>
            <p:cNvSpPr txBox="1">
              <a:spLocks noChangeArrowheads="1"/>
            </p:cNvSpPr>
            <p:nvPr/>
          </p:nvSpPr>
          <p:spPr bwMode="auto">
            <a:xfrm>
              <a:off x="2256" y="2033"/>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1.0</a:t>
              </a:r>
            </a:p>
          </p:txBody>
        </p:sp>
        <p:sp>
          <p:nvSpPr>
            <p:cNvPr id="22657" name="Text Box 112"/>
            <p:cNvSpPr txBox="1">
              <a:spLocks noChangeArrowheads="1"/>
            </p:cNvSpPr>
            <p:nvPr/>
          </p:nvSpPr>
          <p:spPr bwMode="auto">
            <a:xfrm>
              <a:off x="3373" y="2033"/>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8,000</a:t>
              </a:r>
            </a:p>
          </p:txBody>
        </p:sp>
        <p:sp>
          <p:nvSpPr>
            <p:cNvPr id="22658" name="Text Box 113"/>
            <p:cNvSpPr txBox="1">
              <a:spLocks noChangeArrowheads="1"/>
            </p:cNvSpPr>
            <p:nvPr/>
          </p:nvSpPr>
          <p:spPr bwMode="auto">
            <a:xfrm>
              <a:off x="4630" y="2033"/>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51,000</a:t>
              </a:r>
            </a:p>
          </p:txBody>
        </p:sp>
      </p:grpSp>
      <p:grpSp>
        <p:nvGrpSpPr>
          <p:cNvPr id="20594" name="Group 114"/>
          <p:cNvGrpSpPr>
            <a:grpSpLocks/>
          </p:cNvGrpSpPr>
          <p:nvPr/>
        </p:nvGrpSpPr>
        <p:grpSpPr bwMode="auto">
          <a:xfrm>
            <a:off x="203201" y="3733800"/>
            <a:ext cx="11859684" cy="609600"/>
            <a:chOff x="126" y="2784"/>
            <a:chExt cx="5603" cy="384"/>
          </a:xfrm>
        </p:grpSpPr>
        <p:grpSp>
          <p:nvGrpSpPr>
            <p:cNvPr id="22632" name="Group 115"/>
            <p:cNvGrpSpPr>
              <a:grpSpLocks/>
            </p:cNvGrpSpPr>
            <p:nvPr/>
          </p:nvGrpSpPr>
          <p:grpSpPr bwMode="auto">
            <a:xfrm>
              <a:off x="144" y="2784"/>
              <a:ext cx="5585" cy="384"/>
              <a:chOff x="96" y="2400"/>
              <a:chExt cx="5585" cy="912"/>
            </a:xfrm>
          </p:grpSpPr>
          <p:sp>
            <p:nvSpPr>
              <p:cNvPr id="22638" name="Rectangle 116"/>
              <p:cNvSpPr>
                <a:spLocks noChangeArrowheads="1"/>
              </p:cNvSpPr>
              <p:nvPr/>
            </p:nvSpPr>
            <p:spPr bwMode="auto">
              <a:xfrm>
                <a:off x="96" y="2400"/>
                <a:ext cx="5585" cy="912"/>
              </a:xfrm>
              <a:prstGeom prst="rect">
                <a:avLst/>
              </a:prstGeom>
              <a:solidFill>
                <a:schemeClr val="accent2"/>
              </a:solidFill>
              <a:ln w="38100">
                <a:solidFill>
                  <a:schemeClr val="bg1"/>
                </a:solidFill>
                <a:miter lim="800000"/>
                <a:headEnd/>
                <a:tailEnd/>
              </a:ln>
              <a:effectLst>
                <a:outerShdw dist="148106" dir="7257825" algn="ctr" rotWithShape="0">
                  <a:srgbClr val="333333">
                    <a:alpha val="50000"/>
                  </a:srgbClr>
                </a:outerShdw>
              </a:effectLst>
            </p:spPr>
            <p:txBody>
              <a:bodyPr wrap="none" anchor="ct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eaLnBrk="1" fontAlgn="base" hangingPunct="1">
                  <a:spcBef>
                    <a:spcPct val="0"/>
                  </a:spcBef>
                  <a:spcAft>
                    <a:spcPct val="0"/>
                  </a:spcAft>
                </a:pPr>
                <a:endParaRPr lang="en-US" altLang="en-US" smtClean="0">
                  <a:solidFill>
                    <a:prstClr val="black"/>
                  </a:solidFill>
                </a:endParaRPr>
              </a:p>
            </p:txBody>
          </p:sp>
          <p:sp>
            <p:nvSpPr>
              <p:cNvPr id="22639" name="Line 117"/>
              <p:cNvSpPr>
                <a:spLocks noChangeShapeType="1"/>
              </p:cNvSpPr>
              <p:nvPr/>
            </p:nvSpPr>
            <p:spPr bwMode="auto">
              <a:xfrm>
                <a:off x="2256"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0" name="Line 118"/>
              <p:cNvSpPr>
                <a:spLocks noChangeShapeType="1"/>
              </p:cNvSpPr>
              <p:nvPr/>
            </p:nvSpPr>
            <p:spPr bwMode="auto">
              <a:xfrm>
                <a:off x="1296"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1" name="Line 119"/>
              <p:cNvSpPr>
                <a:spLocks noChangeShapeType="1"/>
              </p:cNvSpPr>
              <p:nvPr/>
            </p:nvSpPr>
            <p:spPr bwMode="auto">
              <a:xfrm>
                <a:off x="3264"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42" name="Line 120"/>
              <p:cNvSpPr>
                <a:spLocks noChangeShapeType="1"/>
              </p:cNvSpPr>
              <p:nvPr/>
            </p:nvSpPr>
            <p:spPr bwMode="auto">
              <a:xfrm>
                <a:off x="4560"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grpSp>
        <p:sp>
          <p:nvSpPr>
            <p:cNvPr id="22633" name="Text Box 121"/>
            <p:cNvSpPr txBox="1">
              <a:spLocks noChangeArrowheads="1"/>
            </p:cNvSpPr>
            <p:nvPr/>
          </p:nvSpPr>
          <p:spPr bwMode="auto">
            <a:xfrm>
              <a:off x="126"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50</a:t>
              </a:r>
            </a:p>
          </p:txBody>
        </p:sp>
        <p:sp>
          <p:nvSpPr>
            <p:cNvPr id="22634" name="Text Box 122"/>
            <p:cNvSpPr txBox="1">
              <a:spLocks noChangeArrowheads="1"/>
            </p:cNvSpPr>
            <p:nvPr/>
          </p:nvSpPr>
          <p:spPr bwMode="auto">
            <a:xfrm>
              <a:off x="1196"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4.6</a:t>
              </a:r>
            </a:p>
          </p:txBody>
        </p:sp>
        <p:sp>
          <p:nvSpPr>
            <p:cNvPr id="22635" name="Text Box 123"/>
            <p:cNvSpPr txBox="1">
              <a:spLocks noChangeArrowheads="1"/>
            </p:cNvSpPr>
            <p:nvPr/>
          </p:nvSpPr>
          <p:spPr bwMode="auto">
            <a:xfrm>
              <a:off x="2220"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9.2</a:t>
              </a:r>
            </a:p>
          </p:txBody>
        </p:sp>
        <p:sp>
          <p:nvSpPr>
            <p:cNvPr id="22636" name="Text Box 124"/>
            <p:cNvSpPr txBox="1">
              <a:spLocks noChangeArrowheads="1"/>
            </p:cNvSpPr>
            <p:nvPr/>
          </p:nvSpPr>
          <p:spPr bwMode="auto">
            <a:xfrm>
              <a:off x="3408"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282,000</a:t>
              </a:r>
            </a:p>
          </p:txBody>
        </p:sp>
        <p:sp>
          <p:nvSpPr>
            <p:cNvPr id="22637" name="Text Box 125"/>
            <p:cNvSpPr txBox="1">
              <a:spLocks noChangeArrowheads="1"/>
            </p:cNvSpPr>
            <p:nvPr/>
          </p:nvSpPr>
          <p:spPr bwMode="auto">
            <a:xfrm>
              <a:off x="4594"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601,000</a:t>
              </a:r>
            </a:p>
          </p:txBody>
        </p:sp>
      </p:grpSp>
      <p:grpSp>
        <p:nvGrpSpPr>
          <p:cNvPr id="20606" name="Group 126"/>
          <p:cNvGrpSpPr>
            <a:grpSpLocks/>
          </p:cNvGrpSpPr>
          <p:nvPr/>
        </p:nvGrpSpPr>
        <p:grpSpPr bwMode="auto">
          <a:xfrm>
            <a:off x="230717" y="4876800"/>
            <a:ext cx="11859683" cy="609600"/>
            <a:chOff x="126" y="2784"/>
            <a:chExt cx="5603" cy="384"/>
          </a:xfrm>
        </p:grpSpPr>
        <p:grpSp>
          <p:nvGrpSpPr>
            <p:cNvPr id="22621" name="Group 127"/>
            <p:cNvGrpSpPr>
              <a:grpSpLocks/>
            </p:cNvGrpSpPr>
            <p:nvPr/>
          </p:nvGrpSpPr>
          <p:grpSpPr bwMode="auto">
            <a:xfrm>
              <a:off x="144" y="2784"/>
              <a:ext cx="5585" cy="384"/>
              <a:chOff x="96" y="2400"/>
              <a:chExt cx="5585" cy="912"/>
            </a:xfrm>
          </p:grpSpPr>
          <p:sp>
            <p:nvSpPr>
              <p:cNvPr id="22627" name="Rectangle 128"/>
              <p:cNvSpPr>
                <a:spLocks noChangeArrowheads="1"/>
              </p:cNvSpPr>
              <p:nvPr/>
            </p:nvSpPr>
            <p:spPr bwMode="auto">
              <a:xfrm>
                <a:off x="96" y="2400"/>
                <a:ext cx="5585" cy="912"/>
              </a:xfrm>
              <a:prstGeom prst="rect">
                <a:avLst/>
              </a:prstGeom>
              <a:solidFill>
                <a:schemeClr val="accent2"/>
              </a:solidFill>
              <a:ln w="38100">
                <a:solidFill>
                  <a:schemeClr val="bg1"/>
                </a:solidFill>
                <a:miter lim="800000"/>
                <a:headEnd/>
                <a:tailEnd/>
              </a:ln>
              <a:effectLst>
                <a:outerShdw dist="148106" dir="7257825" algn="ctr" rotWithShape="0">
                  <a:srgbClr val="333333">
                    <a:alpha val="50000"/>
                  </a:srgbClr>
                </a:outerShdw>
              </a:effectLst>
            </p:spPr>
            <p:txBody>
              <a:bodyPr wrap="none" anchor="ct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eaLnBrk="1" fontAlgn="base" hangingPunct="1">
                  <a:spcBef>
                    <a:spcPct val="0"/>
                  </a:spcBef>
                  <a:spcAft>
                    <a:spcPct val="0"/>
                  </a:spcAft>
                </a:pPr>
                <a:endParaRPr lang="en-US" altLang="en-US" smtClean="0">
                  <a:solidFill>
                    <a:prstClr val="black"/>
                  </a:solidFill>
                </a:endParaRPr>
              </a:p>
            </p:txBody>
          </p:sp>
          <p:sp>
            <p:nvSpPr>
              <p:cNvPr id="22628" name="Line 129"/>
              <p:cNvSpPr>
                <a:spLocks noChangeShapeType="1"/>
              </p:cNvSpPr>
              <p:nvPr/>
            </p:nvSpPr>
            <p:spPr bwMode="auto">
              <a:xfrm>
                <a:off x="2256"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29" name="Line 130"/>
              <p:cNvSpPr>
                <a:spLocks noChangeShapeType="1"/>
              </p:cNvSpPr>
              <p:nvPr/>
            </p:nvSpPr>
            <p:spPr bwMode="auto">
              <a:xfrm>
                <a:off x="1296"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30" name="Line 131"/>
              <p:cNvSpPr>
                <a:spLocks noChangeShapeType="1"/>
              </p:cNvSpPr>
              <p:nvPr/>
            </p:nvSpPr>
            <p:spPr bwMode="auto">
              <a:xfrm>
                <a:off x="3264"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sp>
            <p:nvSpPr>
              <p:cNvPr id="22631" name="Line 132"/>
              <p:cNvSpPr>
                <a:spLocks noChangeShapeType="1"/>
              </p:cNvSpPr>
              <p:nvPr/>
            </p:nvSpPr>
            <p:spPr bwMode="auto">
              <a:xfrm>
                <a:off x="4560" y="2400"/>
                <a:ext cx="0" cy="9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mtClean="0">
                  <a:solidFill>
                    <a:prstClr val="black"/>
                  </a:solidFill>
                  <a:latin typeface="Arial" charset="0"/>
                  <a:ea typeface="ヒラギノ角ゴ Pro W3" pitchFamily="1" charset="-128"/>
                </a:endParaRPr>
              </a:p>
            </p:txBody>
          </p:sp>
        </p:grpSp>
        <p:sp>
          <p:nvSpPr>
            <p:cNvPr id="22622" name="Text Box 133"/>
            <p:cNvSpPr txBox="1">
              <a:spLocks noChangeArrowheads="1"/>
            </p:cNvSpPr>
            <p:nvPr/>
          </p:nvSpPr>
          <p:spPr bwMode="auto">
            <a:xfrm>
              <a:off x="126"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90</a:t>
              </a:r>
            </a:p>
          </p:txBody>
        </p:sp>
        <p:sp>
          <p:nvSpPr>
            <p:cNvPr id="22623" name="Text Box 134"/>
            <p:cNvSpPr txBox="1">
              <a:spLocks noChangeArrowheads="1"/>
            </p:cNvSpPr>
            <p:nvPr/>
          </p:nvSpPr>
          <p:spPr bwMode="auto">
            <a:xfrm>
              <a:off x="1196"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21.2</a:t>
              </a:r>
            </a:p>
          </p:txBody>
        </p:sp>
        <p:sp>
          <p:nvSpPr>
            <p:cNvPr id="22624" name="Text Box 135"/>
            <p:cNvSpPr txBox="1">
              <a:spLocks noChangeArrowheads="1"/>
            </p:cNvSpPr>
            <p:nvPr/>
          </p:nvSpPr>
          <p:spPr bwMode="auto">
            <a:xfrm>
              <a:off x="2220"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33.4</a:t>
              </a:r>
            </a:p>
          </p:txBody>
        </p:sp>
        <p:sp>
          <p:nvSpPr>
            <p:cNvPr id="22625" name="Text Box 136"/>
            <p:cNvSpPr txBox="1">
              <a:spLocks noChangeArrowheads="1"/>
            </p:cNvSpPr>
            <p:nvPr/>
          </p:nvSpPr>
          <p:spPr bwMode="auto">
            <a:xfrm>
              <a:off x="3408"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1,823,000</a:t>
              </a:r>
            </a:p>
          </p:txBody>
        </p:sp>
        <p:sp>
          <p:nvSpPr>
            <p:cNvPr id="22626" name="Text Box 137"/>
            <p:cNvSpPr txBox="1">
              <a:spLocks noChangeArrowheads="1"/>
            </p:cNvSpPr>
            <p:nvPr/>
          </p:nvSpPr>
          <p:spPr bwMode="auto">
            <a:xfrm>
              <a:off x="4594" y="2832"/>
              <a:ext cx="10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defTabSz="914400" eaLnBrk="1" fontAlgn="base" hangingPunct="1">
                <a:spcBef>
                  <a:spcPct val="50000"/>
                </a:spcBef>
                <a:spcAft>
                  <a:spcPct val="0"/>
                </a:spcAft>
              </a:pPr>
              <a:r>
                <a:rPr lang="en-US" altLang="en-US" sz="2400" b="1" smtClean="0">
                  <a:solidFill>
                    <a:srgbClr val="93A299"/>
                  </a:solidFill>
                </a:rPr>
                <a:t>2,357,000</a:t>
              </a:r>
            </a:p>
          </p:txBody>
        </p:sp>
      </p:grpSp>
    </p:spTree>
    <p:extLst>
      <p:ext uri="{BB962C8B-B14F-4D97-AF65-F5344CB8AC3E}">
        <p14:creationId xmlns:p14="http://schemas.microsoft.com/office/powerpoint/2010/main" val="40915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2032000" y="1"/>
            <a:ext cx="10972800" cy="1139825"/>
          </a:xfrm>
        </p:spPr>
        <p:txBody>
          <a:bodyPr/>
          <a:lstStyle/>
          <a:p>
            <a:pPr fontAlgn="auto">
              <a:spcAft>
                <a:spcPts val="0"/>
              </a:spcAft>
              <a:defRPr/>
            </a:pPr>
            <a:r>
              <a:rPr lang="en-US" altLang="en-US" sz="3200" dirty="0">
                <a:solidFill>
                  <a:schemeClr val="accent1">
                    <a:lumMod val="75000"/>
                  </a:schemeClr>
                </a:solidFill>
              </a:rPr>
              <a:t>How Many Words????</a:t>
            </a:r>
          </a:p>
        </p:txBody>
      </p:sp>
      <p:sp>
        <p:nvSpPr>
          <p:cNvPr id="14339" name="Rectangle 3"/>
          <p:cNvSpPr>
            <a:spLocks noGrp="1" noRot="1" noChangeArrowheads="1"/>
          </p:cNvSpPr>
          <p:nvPr>
            <p:ph idx="1"/>
          </p:nvPr>
        </p:nvSpPr>
        <p:spPr>
          <a:xfrm>
            <a:off x="304800" y="1295400"/>
            <a:ext cx="11582400" cy="5257800"/>
          </a:xfrm>
        </p:spPr>
        <p:txBody>
          <a:bodyPr rtlCol="0">
            <a:normAutofit/>
          </a:bodyPr>
          <a:lstStyle/>
          <a:p>
            <a:pPr fontAlgn="auto">
              <a:spcAft>
                <a:spcPts val="0"/>
              </a:spcAft>
              <a:buFont typeface="Arial" pitchFamily="34" charset="0"/>
              <a:buChar char="•"/>
              <a:defRPr/>
            </a:pPr>
            <a:r>
              <a:rPr lang="en-US" altLang="en-US" sz="2800" dirty="0"/>
              <a:t>18 month needs to learn avg. of ___ new words a day to have avg. vocab. of approx. ______ words by the time he or she is 6 years old </a:t>
            </a:r>
            <a:r>
              <a:rPr lang="en-US" altLang="en-US" sz="2000" dirty="0"/>
              <a:t>(</a:t>
            </a:r>
            <a:r>
              <a:rPr lang="en-US" altLang="en-US" sz="2000" dirty="0" err="1"/>
              <a:t>Senechal</a:t>
            </a:r>
            <a:r>
              <a:rPr lang="en-US" altLang="en-US" sz="2000" dirty="0"/>
              <a:t> &amp; Cornell, 1993)</a:t>
            </a:r>
          </a:p>
          <a:p>
            <a:pPr fontAlgn="auto">
              <a:spcAft>
                <a:spcPts val="0"/>
              </a:spcAft>
              <a:buFont typeface="Arial" pitchFamily="34" charset="0"/>
              <a:buChar char="•"/>
              <a:defRPr/>
            </a:pPr>
            <a:endParaRPr lang="en-US" altLang="en-US" sz="1000" dirty="0"/>
          </a:p>
          <a:p>
            <a:pPr fontAlgn="auto">
              <a:spcAft>
                <a:spcPts val="0"/>
              </a:spcAft>
              <a:buFont typeface="Arial" pitchFamily="34" charset="0"/>
              <a:buChar char="•"/>
              <a:defRPr/>
            </a:pPr>
            <a:r>
              <a:rPr lang="en-US" altLang="en-US" sz="2800" dirty="0"/>
              <a:t>Avg. high school graduate knows approx. ______ </a:t>
            </a:r>
            <a:r>
              <a:rPr lang="en-US" altLang="en-US" sz="2800" dirty="0" smtClean="0"/>
              <a:t>words</a:t>
            </a:r>
            <a:endParaRPr lang="en-US" altLang="en-US" sz="1000" dirty="0"/>
          </a:p>
          <a:p>
            <a:pPr fontAlgn="auto">
              <a:spcAft>
                <a:spcPts val="0"/>
              </a:spcAft>
              <a:buFont typeface="Arial" pitchFamily="34" charset="0"/>
              <a:buChar char="•"/>
              <a:defRPr/>
            </a:pPr>
            <a:r>
              <a:rPr lang="en-US" altLang="en-US" sz="2800" dirty="0"/>
              <a:t>To go from 8,000 to 40,000 in 12 years, a child needs to learn 32,000 words or ____ words a day.</a:t>
            </a:r>
          </a:p>
          <a:p>
            <a:pPr fontAlgn="auto">
              <a:spcAft>
                <a:spcPts val="0"/>
              </a:spcAft>
              <a:buFont typeface="Arial" pitchFamily="34" charset="0"/>
              <a:buChar char="•"/>
              <a:defRPr/>
            </a:pPr>
            <a:endParaRPr lang="en-US" altLang="en-US" sz="1000" dirty="0"/>
          </a:p>
          <a:p>
            <a:pPr fontAlgn="auto">
              <a:spcAft>
                <a:spcPts val="0"/>
              </a:spcAft>
              <a:buFont typeface="Arial" pitchFamily="34" charset="0"/>
              <a:buChar char="•"/>
              <a:defRPr/>
            </a:pPr>
            <a:r>
              <a:rPr lang="en-US" altLang="en-US" sz="2800" dirty="0"/>
              <a:t>Children typically learn _________ words a year (over 8 words a day) between 3</a:t>
            </a:r>
            <a:r>
              <a:rPr lang="en-US" altLang="en-US" sz="2800" baseline="30000" dirty="0"/>
              <a:t>rd</a:t>
            </a:r>
            <a:r>
              <a:rPr lang="en-US" altLang="en-US" sz="2800" dirty="0"/>
              <a:t> and 12</a:t>
            </a:r>
            <a:r>
              <a:rPr lang="en-US" altLang="en-US" sz="2800" baseline="30000" dirty="0"/>
              <a:t>th</a:t>
            </a:r>
            <a:r>
              <a:rPr lang="en-US" altLang="en-US" sz="2800" dirty="0"/>
              <a:t> </a:t>
            </a:r>
            <a:r>
              <a:rPr lang="en-US" altLang="en-US" sz="2800" dirty="0" smtClean="0"/>
              <a:t>grades</a:t>
            </a:r>
            <a:endParaRPr lang="en-US" altLang="en-US" sz="2000" dirty="0"/>
          </a:p>
        </p:txBody>
      </p:sp>
      <p:sp>
        <p:nvSpPr>
          <p:cNvPr id="14340" name="Text Box 4"/>
          <p:cNvSpPr txBox="1">
            <a:spLocks noChangeArrowheads="1"/>
          </p:cNvSpPr>
          <p:nvPr/>
        </p:nvSpPr>
        <p:spPr bwMode="auto">
          <a:xfrm>
            <a:off x="7620000" y="1330568"/>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50000"/>
              </a:spcBef>
              <a:spcAft>
                <a:spcPct val="0"/>
              </a:spcAft>
            </a:pPr>
            <a:r>
              <a:rPr lang="en-US" altLang="en-US" sz="2800" b="1" baseline="-25000" smtClean="0">
                <a:solidFill>
                  <a:srgbClr val="DA5321"/>
                </a:solidFill>
              </a:rPr>
              <a:t>5</a:t>
            </a:r>
          </a:p>
        </p:txBody>
      </p:sp>
      <p:sp>
        <p:nvSpPr>
          <p:cNvPr id="14341" name="Text Box 5"/>
          <p:cNvSpPr txBox="1">
            <a:spLocks noChangeArrowheads="1"/>
          </p:cNvSpPr>
          <p:nvPr/>
        </p:nvSpPr>
        <p:spPr bwMode="auto">
          <a:xfrm>
            <a:off x="7416800" y="1711568"/>
            <a:ext cx="1930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50000"/>
              </a:spcBef>
              <a:spcAft>
                <a:spcPct val="0"/>
              </a:spcAft>
            </a:pPr>
            <a:r>
              <a:rPr lang="en-US" altLang="en-US" sz="2800" b="1" baseline="-25000" dirty="0" smtClean="0">
                <a:solidFill>
                  <a:srgbClr val="DA5321"/>
                </a:solidFill>
              </a:rPr>
              <a:t>8,000</a:t>
            </a:r>
          </a:p>
        </p:txBody>
      </p:sp>
      <p:sp>
        <p:nvSpPr>
          <p:cNvPr id="14342" name="Text Box 6"/>
          <p:cNvSpPr txBox="1">
            <a:spLocks noChangeArrowheads="1"/>
          </p:cNvSpPr>
          <p:nvPr/>
        </p:nvSpPr>
        <p:spPr bwMode="auto">
          <a:xfrm>
            <a:off x="9347200" y="2804746"/>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50000"/>
              </a:spcBef>
              <a:spcAft>
                <a:spcPct val="0"/>
              </a:spcAft>
            </a:pPr>
            <a:r>
              <a:rPr lang="en-US" altLang="en-US" sz="2800" b="1" baseline="-25000" dirty="0" smtClean="0">
                <a:solidFill>
                  <a:srgbClr val="DA5321"/>
                </a:solidFill>
              </a:rPr>
              <a:t>40,000</a:t>
            </a:r>
          </a:p>
        </p:txBody>
      </p:sp>
      <p:sp>
        <p:nvSpPr>
          <p:cNvPr id="19463" name="Text Box 7"/>
          <p:cNvSpPr txBox="1">
            <a:spLocks noChangeArrowheads="1"/>
          </p:cNvSpPr>
          <p:nvPr/>
        </p:nvSpPr>
        <p:spPr bwMode="auto">
          <a:xfrm>
            <a:off x="7823200" y="4800600"/>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0"/>
              </a:spcBef>
              <a:spcAft>
                <a:spcPct val="0"/>
              </a:spcAft>
            </a:pPr>
            <a:endParaRPr lang="en-US" altLang="en-US" b="1" baseline="-25000" smtClean="0">
              <a:solidFill>
                <a:prstClr val="black"/>
              </a:solidFill>
            </a:endParaRPr>
          </a:p>
        </p:txBody>
      </p:sp>
      <p:sp>
        <p:nvSpPr>
          <p:cNvPr id="14344" name="Text Box 8"/>
          <p:cNvSpPr txBox="1">
            <a:spLocks noChangeArrowheads="1"/>
          </p:cNvSpPr>
          <p:nvPr/>
        </p:nvSpPr>
        <p:spPr bwMode="auto">
          <a:xfrm>
            <a:off x="7398331" y="3763106"/>
            <a:ext cx="12192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50000"/>
              </a:spcBef>
              <a:spcAft>
                <a:spcPct val="0"/>
              </a:spcAft>
            </a:pPr>
            <a:r>
              <a:rPr lang="en-US" altLang="en-US" sz="2800" b="1" baseline="-25000" dirty="0" smtClean="0">
                <a:solidFill>
                  <a:srgbClr val="DA5321"/>
                </a:solidFill>
              </a:rPr>
              <a:t>7-8</a:t>
            </a:r>
          </a:p>
        </p:txBody>
      </p:sp>
      <p:sp>
        <p:nvSpPr>
          <p:cNvPr id="14345" name="Text Box 9"/>
          <p:cNvSpPr txBox="1">
            <a:spLocks noChangeArrowheads="1"/>
          </p:cNvSpPr>
          <p:nvPr/>
        </p:nvSpPr>
        <p:spPr bwMode="auto">
          <a:xfrm>
            <a:off x="6223000" y="4481146"/>
            <a:ext cx="238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defTabSz="914400" fontAlgn="base">
              <a:spcBef>
                <a:spcPct val="50000"/>
              </a:spcBef>
              <a:spcAft>
                <a:spcPct val="0"/>
              </a:spcAft>
            </a:pPr>
            <a:r>
              <a:rPr lang="en-US" altLang="en-US" sz="2800" b="1" baseline="-25000" dirty="0" smtClean="0">
                <a:solidFill>
                  <a:srgbClr val="DA5321"/>
                </a:solidFill>
              </a:rPr>
              <a:t>3,000</a:t>
            </a:r>
          </a:p>
        </p:txBody>
      </p:sp>
    </p:spTree>
    <p:extLst>
      <p:ext uri="{BB962C8B-B14F-4D97-AF65-F5344CB8AC3E}">
        <p14:creationId xmlns:p14="http://schemas.microsoft.com/office/powerpoint/2010/main" val="251696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0" grpId="0"/>
      <p:bldP spid="14341" grpId="0"/>
      <p:bldP spid="14342" grpId="0"/>
      <p:bldP spid="14344"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827088"/>
            <a:ext cx="5140569" cy="1143869"/>
          </a:xfrm>
        </p:spPr>
        <p:txBody>
          <a:bodyPr/>
          <a:lstStyle/>
          <a:p>
            <a:r>
              <a:rPr lang="en-US" dirty="0" smtClean="0"/>
              <a:t>The Value of Reading</a:t>
            </a:r>
            <a:endParaRPr lang="en-US" dirty="0"/>
          </a:p>
        </p:txBody>
      </p:sp>
      <p:sp>
        <p:nvSpPr>
          <p:cNvPr id="6" name="Text Placeholder 5"/>
          <p:cNvSpPr>
            <a:spLocks noGrp="1"/>
          </p:cNvSpPr>
          <p:nvPr>
            <p:ph type="body" sz="half" idx="2"/>
          </p:nvPr>
        </p:nvSpPr>
        <p:spPr>
          <a:xfrm>
            <a:off x="1981200" y="2262554"/>
            <a:ext cx="3798498" cy="3470031"/>
          </a:xfrm>
        </p:spPr>
        <p:txBody>
          <a:bodyPr>
            <a:noAutofit/>
          </a:bodyPr>
          <a:lstStyle/>
          <a:p>
            <a:r>
              <a:rPr lang="en-US" sz="2400" dirty="0" smtClean="0"/>
              <a:t>Brain</a:t>
            </a:r>
          </a:p>
          <a:p>
            <a:r>
              <a:rPr lang="en-US" sz="2400" dirty="0" smtClean="0"/>
              <a:t>Stress</a:t>
            </a:r>
          </a:p>
          <a:p>
            <a:r>
              <a:rPr lang="en-US" sz="2400" dirty="0" smtClean="0"/>
              <a:t>Knowledge</a:t>
            </a:r>
          </a:p>
          <a:p>
            <a:r>
              <a:rPr lang="en-US" sz="2400" dirty="0" smtClean="0"/>
              <a:t>Memory</a:t>
            </a:r>
          </a:p>
          <a:p>
            <a:r>
              <a:rPr lang="en-US" sz="2400" dirty="0" smtClean="0"/>
              <a:t>Thinking</a:t>
            </a:r>
          </a:p>
          <a:p>
            <a:r>
              <a:rPr lang="en-US" sz="2400" dirty="0" smtClean="0"/>
              <a:t>Focus</a:t>
            </a:r>
          </a:p>
          <a:p>
            <a:r>
              <a:rPr lang="en-US" sz="2400" dirty="0" smtClean="0"/>
              <a:t>Writing</a:t>
            </a:r>
          </a:p>
          <a:p>
            <a:r>
              <a:rPr lang="en-US" sz="2400" dirty="0" smtClean="0"/>
              <a:t>Entertainment</a:t>
            </a:r>
            <a:endParaRPr lang="en-US" sz="2400" dirty="0"/>
          </a:p>
        </p:txBody>
      </p:sp>
      <p:sp>
        <p:nvSpPr>
          <p:cNvPr id="8" name="Picture Placeholder 7"/>
          <p:cNvSpPr>
            <a:spLocks noGrp="1"/>
          </p:cNvSpPr>
          <p:nvPr>
            <p:ph type="pic" idx="14"/>
          </p:nvPr>
        </p:nvSpPr>
        <p:spPr/>
      </p:sp>
      <p:pic>
        <p:nvPicPr>
          <p:cNvPr id="3074" name="Picture 2" descr="http://35if8l37rcx617qr9x4es9ybri5.wpengine.netdna-cdn.com/wp-content/uploads/2014/01/Brai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1195" y="951276"/>
            <a:ext cx="5648815" cy="564881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30215" y="365125"/>
            <a:ext cx="9261231" cy="3948967"/>
          </a:xfrm>
        </p:spPr>
        <p:txBody>
          <a:bodyPr>
            <a:normAutofit/>
          </a:bodyPr>
          <a:lstStyle/>
          <a:p>
            <a:r>
              <a:rPr lang="en-US" dirty="0" smtClean="0"/>
              <a:t>“Students </a:t>
            </a:r>
            <a:r>
              <a:rPr lang="en-US" dirty="0"/>
              <a:t>who read independently become better readers, score higher </a:t>
            </a:r>
            <a:r>
              <a:rPr lang="en-US" dirty="0" smtClean="0"/>
              <a:t>on achievement </a:t>
            </a:r>
            <a:r>
              <a:rPr lang="en-US" dirty="0"/>
              <a:t>tests in all subject areas, and have greater content knowledge than those who do </a:t>
            </a:r>
            <a:r>
              <a:rPr lang="en-US" dirty="0" smtClean="0"/>
              <a:t>not.”</a:t>
            </a:r>
            <a:endParaRPr lang="en-US" dirty="0"/>
          </a:p>
        </p:txBody>
      </p:sp>
    </p:spTree>
    <p:extLst>
      <p:ext uri="{BB962C8B-B14F-4D97-AF65-F5344CB8AC3E}">
        <p14:creationId xmlns:p14="http://schemas.microsoft.com/office/powerpoint/2010/main" val="31560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urbanartbar.com/wordpress/wp-content/uploads/2012/10/kids-face-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40" y="1277816"/>
            <a:ext cx="7862606" cy="433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5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ecialneedshomeschooling.com/wp-content/uploads/2011/02/Photoxpress_59987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53" y="830631"/>
            <a:ext cx="7713786" cy="512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alk Album">
  <a:themeElements>
    <a:clrScheme name="Chalk Album">
      <a:dk1>
        <a:srgbClr val="000000"/>
      </a:dk1>
      <a:lt1>
        <a:sysClr val="window" lastClr="FFFFFF"/>
      </a:lt1>
      <a:dk2>
        <a:srgbClr val="454545"/>
      </a:dk2>
      <a:lt2>
        <a:srgbClr val="E6E6E6"/>
      </a:lt2>
      <a:accent1>
        <a:srgbClr val="A1F66D"/>
      </a:accent1>
      <a:accent2>
        <a:srgbClr val="FFCF54"/>
      </a:accent2>
      <a:accent3>
        <a:srgbClr val="35C9D8"/>
      </a:accent3>
      <a:accent4>
        <a:srgbClr val="F85934"/>
      </a:accent4>
      <a:accent5>
        <a:srgbClr val="DA75E5"/>
      </a:accent5>
      <a:accent6>
        <a:srgbClr val="FE8C2E"/>
      </a:accent6>
      <a:hlink>
        <a:srgbClr val="35C9D8"/>
      </a:hlink>
      <a:folHlink>
        <a:srgbClr val="BFBFBF"/>
      </a:folHlink>
    </a:clrScheme>
    <a:fontScheme name="Courier New">
      <a:majorFont>
        <a:latin typeface="Courier New"/>
        <a:ea typeface=""/>
        <a:cs typeface=""/>
      </a:majorFont>
      <a:minorFont>
        <a:latin typeface="Courier N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alkAlbum_postXML3.pptx" id="{4B1B33AC-D475-43EE-9959-F68875256E0C}" vid="{32F6FA73-6495-4188-A3B7-2BB501D7C209}"/>
    </a:ext>
  </a:extLst>
</a:theme>
</file>

<file path=ppt/theme/theme2.xml><?xml version="1.0" encoding="utf-8"?>
<a:theme xmlns:a="http://schemas.openxmlformats.org/drawingml/2006/main" name="Office Theme">
  <a:themeElements>
    <a:clrScheme name="Chalk Album">
      <a:dk1>
        <a:srgbClr val="000000"/>
      </a:dk1>
      <a:lt1>
        <a:sysClr val="window" lastClr="FFFFFF"/>
      </a:lt1>
      <a:dk2>
        <a:srgbClr val="454545"/>
      </a:dk2>
      <a:lt2>
        <a:srgbClr val="E6E6E6"/>
      </a:lt2>
      <a:accent1>
        <a:srgbClr val="A1F66D"/>
      </a:accent1>
      <a:accent2>
        <a:srgbClr val="FFCF54"/>
      </a:accent2>
      <a:accent3>
        <a:srgbClr val="35C9D8"/>
      </a:accent3>
      <a:accent4>
        <a:srgbClr val="F85934"/>
      </a:accent4>
      <a:accent5>
        <a:srgbClr val="DA75E5"/>
      </a:accent5>
      <a:accent6>
        <a:srgbClr val="FE8C2E"/>
      </a:accent6>
      <a:hlink>
        <a:srgbClr val="35C9D8"/>
      </a:hlink>
      <a:folHlink>
        <a:srgbClr val="BFBFBF"/>
      </a:folHlink>
    </a:clrScheme>
    <a:fontScheme name="Courier New">
      <a:majorFont>
        <a:latin typeface="Courier New"/>
        <a:ea typeface=""/>
        <a:cs typeface=""/>
      </a:majorFont>
      <a:minorFont>
        <a:latin typeface="Courier N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alk Album">
      <a:dk1>
        <a:srgbClr val="000000"/>
      </a:dk1>
      <a:lt1>
        <a:sysClr val="window" lastClr="FFFFFF"/>
      </a:lt1>
      <a:dk2>
        <a:srgbClr val="454545"/>
      </a:dk2>
      <a:lt2>
        <a:srgbClr val="E6E6E6"/>
      </a:lt2>
      <a:accent1>
        <a:srgbClr val="A1F66D"/>
      </a:accent1>
      <a:accent2>
        <a:srgbClr val="FFCF54"/>
      </a:accent2>
      <a:accent3>
        <a:srgbClr val="35C9D8"/>
      </a:accent3>
      <a:accent4>
        <a:srgbClr val="F85934"/>
      </a:accent4>
      <a:accent5>
        <a:srgbClr val="DA75E5"/>
      </a:accent5>
      <a:accent6>
        <a:srgbClr val="FE8C2E"/>
      </a:accent6>
      <a:hlink>
        <a:srgbClr val="35C9D8"/>
      </a:hlink>
      <a:folHlink>
        <a:srgbClr val="BFBFBF"/>
      </a:folHlink>
    </a:clrScheme>
    <a:fontScheme name="Courier New">
      <a:majorFont>
        <a:latin typeface="Courier New"/>
        <a:ea typeface=""/>
        <a:cs typeface=""/>
      </a:majorFont>
      <a:minorFont>
        <a:latin typeface="Courier N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DD748-0507-4B4F-9BB9-7A4440DEB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2926C5D-6CF9-43E0-BF0F-33D659257520}">
  <ds:schemaRef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71EBD0E-EF67-4B4D-A994-754F9F609F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Chalk_album</Template>
  <TotalTime>0</TotalTime>
  <Words>1055</Words>
  <Application>Microsoft Office PowerPoint</Application>
  <PresentationFormat>Custom</PresentationFormat>
  <Paragraphs>156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Chalk Album</vt:lpstr>
      <vt:lpstr>Motivating Students to Read at Home</vt:lpstr>
      <vt:lpstr>My Son Austin WILL read 20 minutes per night.</vt:lpstr>
      <vt:lpstr>PowerPoint Presentation</vt:lpstr>
      <vt:lpstr>Variation In Amount Of  Independent Reading</vt:lpstr>
      <vt:lpstr>How Many Words????</vt:lpstr>
      <vt:lpstr>The Value of Reading</vt:lpstr>
      <vt:lpstr>“Students who read independently become better readers, score higher on achievement tests in all subject areas, and have greater content knowledge than those who do not.”</vt:lpstr>
      <vt:lpstr>PowerPoint Presentation</vt:lpstr>
      <vt:lpstr>PowerPoint Presentation</vt:lpstr>
      <vt:lpstr>PowerPoint Presentation</vt:lpstr>
      <vt:lpstr>PowerPoint Presentation</vt:lpstr>
      <vt:lpstr>PowerPoint Presentation</vt:lpstr>
      <vt:lpstr>chase.young@tamucc.edu  - www.thebestclass.org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Tuning Readers' Workshop</dc:title>
  <dc:creator/>
  <cp:lastModifiedBy/>
  <cp:revision>2</cp:revision>
  <dcterms:created xsi:type="dcterms:W3CDTF">2013-07-12T19:21:26Z</dcterms:created>
  <dcterms:modified xsi:type="dcterms:W3CDTF">2014-12-04T20:24:40Z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