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67"/>
  </p:notesMasterIdLst>
  <p:handoutMasterIdLst>
    <p:handoutMasterId r:id="rId68"/>
  </p:handoutMasterIdLst>
  <p:sldIdLst>
    <p:sldId id="257" r:id="rId5"/>
    <p:sldId id="357" r:id="rId6"/>
    <p:sldId id="358" r:id="rId7"/>
    <p:sldId id="359" r:id="rId8"/>
    <p:sldId id="362" r:id="rId9"/>
    <p:sldId id="361" r:id="rId10"/>
    <p:sldId id="273" r:id="rId11"/>
    <p:sldId id="284" r:id="rId12"/>
    <p:sldId id="285" r:id="rId13"/>
    <p:sldId id="343" r:id="rId14"/>
    <p:sldId id="368" r:id="rId15"/>
    <p:sldId id="369" r:id="rId16"/>
    <p:sldId id="345" r:id="rId17"/>
    <p:sldId id="304" r:id="rId18"/>
    <p:sldId id="305" r:id="rId19"/>
    <p:sldId id="370" r:id="rId20"/>
    <p:sldId id="352" r:id="rId21"/>
    <p:sldId id="264" r:id="rId22"/>
    <p:sldId id="371" r:id="rId23"/>
    <p:sldId id="372" r:id="rId24"/>
    <p:sldId id="373" r:id="rId25"/>
    <p:sldId id="374" r:id="rId26"/>
    <p:sldId id="307" r:id="rId27"/>
    <p:sldId id="353" r:id="rId28"/>
    <p:sldId id="338" r:id="rId29"/>
    <p:sldId id="354" r:id="rId30"/>
    <p:sldId id="356" r:id="rId31"/>
    <p:sldId id="311" r:id="rId32"/>
    <p:sldId id="312" r:id="rId33"/>
    <p:sldId id="309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7" r:id="rId51"/>
    <p:sldId id="331" r:id="rId52"/>
    <p:sldId id="332" r:id="rId53"/>
    <p:sldId id="333" r:id="rId54"/>
    <p:sldId id="334" r:id="rId55"/>
    <p:sldId id="335" r:id="rId56"/>
    <p:sldId id="340" r:id="rId57"/>
    <p:sldId id="336" r:id="rId58"/>
    <p:sldId id="341" r:id="rId59"/>
    <p:sldId id="375" r:id="rId60"/>
    <p:sldId id="363" r:id="rId61"/>
    <p:sldId id="364" r:id="rId62"/>
    <p:sldId id="365" r:id="rId63"/>
    <p:sldId id="366" r:id="rId64"/>
    <p:sldId id="367" r:id="rId65"/>
    <p:sldId id="339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977E0-9FBC-4710-BD06-5062CC7AD548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4152A-E40A-4142-9FF0-AAA9783C9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59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7484B-019A-439B-974D-6E02073C23FC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DB201-0E00-4A4B-B715-5FDBF53FF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5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DB201-0E00-4A4B-B715-5FDBF53FFC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86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06637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3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2306638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5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9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0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42900"/>
            <a:ext cx="3932237" cy="21587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342900"/>
            <a:ext cx="6172200" cy="58292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68559"/>
            <a:ext cx="3932237" cy="3503641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6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16528" y="365125"/>
            <a:ext cx="2037272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8133273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9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10354" y="5637364"/>
            <a:ext cx="6524446" cy="534836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subtitle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51120" y="342900"/>
            <a:ext cx="6583680" cy="38404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21360920">
            <a:off x="630474" y="924313"/>
            <a:ext cx="3840480" cy="512064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0354" y="4200633"/>
            <a:ext cx="6524446" cy="137019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7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hidden">
          <a:xfrm>
            <a:off x="990" y="685800"/>
            <a:ext cx="12191010" cy="54864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" y="992124"/>
            <a:ext cx="11277600" cy="487375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hidden">
          <a:xfrm>
            <a:off x="990" y="685800"/>
            <a:ext cx="12191010" cy="54864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" y="992124"/>
            <a:ext cx="5487924" cy="487375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248400" y="992124"/>
            <a:ext cx="5486400" cy="487375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7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Four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990" y="685243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7088"/>
            <a:ext cx="4853636" cy="114386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0249" y="533400"/>
            <a:ext cx="2651760" cy="26517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1200" y="2648309"/>
            <a:ext cx="3798498" cy="1828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9066564" y="533400"/>
            <a:ext cx="2651760" cy="26517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6090249" y="3520440"/>
            <a:ext cx="2651760" cy="26517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>
            <a:off x="9066564" y="3520440"/>
            <a:ext cx="2651760" cy="26517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5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990" y="4800600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04117"/>
            <a:ext cx="5257800" cy="114386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80200" y="392112"/>
            <a:ext cx="5029200" cy="5964238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1200" y="1524000"/>
            <a:ext cx="4114800" cy="1905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9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" y="342900"/>
            <a:ext cx="5487924" cy="393580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248400" y="342900"/>
            <a:ext cx="5486400" cy="393580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2362" y="4485736"/>
            <a:ext cx="3657600" cy="168646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5"/>
          </p:nvPr>
        </p:nvSpPr>
        <p:spPr>
          <a:xfrm>
            <a:off x="7162800" y="4485736"/>
            <a:ext cx="3657600" cy="168646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95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990" y="685243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7088"/>
            <a:ext cx="4853636" cy="114386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0248" y="533400"/>
            <a:ext cx="5644551" cy="393192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38822" y="4693204"/>
            <a:ext cx="4814978" cy="147899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 rot="195460">
            <a:off x="3227982" y="2470557"/>
            <a:ext cx="2377440" cy="31089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 rot="21394454">
            <a:off x="792700" y="2816440"/>
            <a:ext cx="2377440" cy="31089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Three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hidden">
          <a:xfrm>
            <a:off x="990" y="4800600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8" y="4891326"/>
            <a:ext cx="5243341" cy="114386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9" y="3446687"/>
            <a:ext cx="5243341" cy="12187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 rot="21399265">
            <a:off x="6348116" y="454960"/>
            <a:ext cx="3291840" cy="24688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 rot="303383">
            <a:off x="9660140" y="669025"/>
            <a:ext cx="1951096" cy="2551434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1" y="350520"/>
            <a:ext cx="5029200" cy="59740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23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0500" y="6408799"/>
            <a:ext cx="1943100" cy="2264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CEF9A-E7B3-4517-8038-65BEB7915A49}" type="datetimeFigureOut">
              <a:rPr lang="en-US" smtClean="0"/>
              <a:pPr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08799"/>
            <a:ext cx="6750050" cy="2264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75850" y="6408799"/>
            <a:ext cx="1377950" cy="2264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51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7" r:id="rId6"/>
    <p:sldLayoutId id="2147483664" r:id="rId7"/>
    <p:sldLayoutId id="2147483665" r:id="rId8"/>
    <p:sldLayoutId id="2147483666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8" r:id="rId17"/>
    <p:sldLayoutId id="2147483659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8" userDrawn="1">
          <p15:clr>
            <a:srgbClr val="F26B43"/>
          </p15:clr>
        </p15:guide>
        <p15:guide id="4" pos="7152" userDrawn="1">
          <p15:clr>
            <a:srgbClr val="F26B43"/>
          </p15:clr>
        </p15:guide>
        <p15:guide id="5" pos="288" userDrawn="1">
          <p15:clr>
            <a:srgbClr val="F26B43"/>
          </p15:clr>
        </p15:guide>
        <p15:guide id="6" pos="7392" userDrawn="1">
          <p15:clr>
            <a:srgbClr val="F26B43"/>
          </p15:clr>
        </p15:guide>
        <p15:guide id="7" orient="horz" pos="216" userDrawn="1">
          <p15:clr>
            <a:srgbClr val="F26B43"/>
          </p15:clr>
        </p15:guide>
        <p15:guide id="8" orient="horz" pos="3888" userDrawn="1">
          <p15:clr>
            <a:srgbClr val="F26B43"/>
          </p15:clr>
        </p15:guide>
        <p15:guide id="9" orient="horz" pos="1152" userDrawn="1">
          <p15:clr>
            <a:srgbClr val="F26B43"/>
          </p15:clr>
        </p15:guide>
        <p15:guide id="10" pos="1248" userDrawn="1">
          <p15:clr>
            <a:srgbClr val="F26B43"/>
          </p15:clr>
        </p15:guide>
        <p15:guide id="11" orient="horz" pos="960" userDrawn="1">
          <p15:clr>
            <a:srgbClr val="F26B43"/>
          </p15:clr>
        </p15:guide>
        <p15:guide id="12" orient="horz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bestclass.org/downloads.html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bestclass.org/downloads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x19hgKh24Y" TargetMode="Externa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clinton.k12.wi.us/maptest_sites/map_reading_rit.html" TargetMode="Externa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cfVQ6dKvu0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pHXCB2mRci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lJJhP3frUQ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SfOshBgxZA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GtgO6UAvr4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estclass.org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rWzl5u0YqU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estclass.org/" TargetMode="External"/><Relationship Id="rId2" Type="http://schemas.openxmlformats.org/officeDocument/2006/relationships/hyperlink" Target="mailto:chaseyoung@shsu.edu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cs typeface="Courier New"/>
              </a:rPr>
              <a:t>Chase Young, Ph.D.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920">
            <a:off x="351518" y="2186600"/>
            <a:ext cx="4655730" cy="3103820"/>
          </a:xfr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477690" y="4200633"/>
            <a:ext cx="6257109" cy="1370190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Courier New"/>
              </a:rPr>
              <a:t>Unbalanced Literacy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754" y="2054184"/>
            <a:ext cx="2743200" cy="1531636"/>
          </a:xfrm>
          <a:prstGeom prst="rect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42900"/>
            <a:ext cx="5760720" cy="3840480"/>
          </a:xfrm>
        </p:spPr>
      </p:pic>
    </p:spTree>
    <p:extLst>
      <p:ext uri="{BB962C8B-B14F-4D97-AF65-F5344CB8AC3E}">
        <p14:creationId xmlns:p14="http://schemas.microsoft.com/office/powerpoint/2010/main" val="7514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Planning the Lesson</a:t>
            </a:r>
            <a:br>
              <a:rPr lang="en-US" dirty="0" smtClean="0"/>
            </a:br>
            <a:r>
              <a:rPr lang="en-US" dirty="0" smtClean="0"/>
              <a:t>(Higher-Level-Text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5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Planning the Lesson</a:t>
            </a:r>
            <a:br>
              <a:rPr lang="en-US" dirty="0" smtClean="0"/>
            </a:br>
            <a:r>
              <a:rPr lang="en-US" dirty="0" smtClean="0"/>
              <a:t>(Lower-Level-Text)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55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Guided Reading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Example and Reflections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1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52752" y="5232819"/>
            <a:ext cx="5243341" cy="1218766"/>
          </a:xfrm>
        </p:spPr>
        <p:txBody>
          <a:bodyPr>
            <a:normAutofit/>
          </a:bodyPr>
          <a:lstStyle/>
          <a:p>
            <a:r>
              <a:rPr lang="en-US" sz="5400" dirty="0" smtClean="0"/>
              <a:t>Reflections?</a:t>
            </a:r>
            <a:endParaRPr lang="en-US" sz="5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83" y="168290"/>
            <a:ext cx="6623740" cy="496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41417" y="2167392"/>
            <a:ext cx="9144000" cy="23066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Situating Guided Reading in the BLP Classroom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22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Goal for All Stations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02378" y="3602037"/>
            <a:ext cx="10355160" cy="2964226"/>
          </a:xfrm>
        </p:spPr>
        <p:txBody>
          <a:bodyPr>
            <a:normAutofit/>
          </a:bodyPr>
          <a:lstStyle/>
          <a:p>
            <a:r>
              <a:rPr lang="en-US" dirty="0" smtClean="0"/>
              <a:t>Reading and/or Writing</a:t>
            </a:r>
          </a:p>
          <a:p>
            <a:r>
              <a:rPr lang="en-US" dirty="0" smtClean="0"/>
              <a:t>No Grading</a:t>
            </a:r>
          </a:p>
          <a:p>
            <a:r>
              <a:rPr lang="en-US" dirty="0" smtClean="0"/>
              <a:t>Never Ending</a:t>
            </a:r>
          </a:p>
          <a:p>
            <a:r>
              <a:rPr lang="en-US" dirty="0" smtClean="0"/>
              <a:t>Easy For Me</a:t>
            </a:r>
          </a:p>
          <a:p>
            <a:r>
              <a:rPr lang="en-US" dirty="0" smtClean="0"/>
              <a:t>Practice for Them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58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Workstation Groups?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(not guided reading groups)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23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324142"/>
              </p:ext>
            </p:extLst>
          </p:nvPr>
        </p:nvGraphicFramePr>
        <p:xfrm>
          <a:off x="4521926" y="202910"/>
          <a:ext cx="2392680" cy="652272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268991">
                  <a:extLst>
                    <a:ext uri="{9D8B030D-6E8A-4147-A177-3AD203B41FA5}">
                      <a16:colId xmlns:a16="http://schemas.microsoft.com/office/drawing/2014/main" val="1843963670"/>
                    </a:ext>
                  </a:extLst>
                </a:gridCol>
                <a:gridCol w="1123689">
                  <a:extLst>
                    <a:ext uri="{9D8B030D-6E8A-4147-A177-3AD203B41FA5}">
                      <a16:colId xmlns:a16="http://schemas.microsoft.com/office/drawing/2014/main" val="3386614046"/>
                    </a:ext>
                  </a:extLst>
                </a:gridCol>
              </a:tblGrid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NAME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LEVEL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2470862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Chase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7435347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Tim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3157288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Robin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1523834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Carol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9341835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Ryan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628445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Randy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3424131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Donna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2236928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Leonard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2779419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Corinne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3227427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Faye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3671751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Danny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1584425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Pete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771751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Rosa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6935717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Lynn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8190903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Kacy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9181861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Austin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6755699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Kristen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229950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Jose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6397653"/>
                  </a:ext>
                </a:extLst>
              </a:tr>
              <a:tr h="176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Lars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Z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194199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69126" y="1081206"/>
            <a:ext cx="3176451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might we group these</a:t>
            </a:r>
            <a:r>
              <a:rPr kumimoji="0" lang="en-US" altLang="en-US" sz="4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students?</a:t>
            </a:r>
            <a:endParaRPr kumimoji="0" lang="en-US" alt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019109" y="522514"/>
            <a:ext cx="156754" cy="3135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7019109" y="888020"/>
            <a:ext cx="156754" cy="9059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7019109" y="1863634"/>
            <a:ext cx="156754" cy="8795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7019109" y="2821577"/>
            <a:ext cx="156754" cy="9231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7019109" y="3814354"/>
            <a:ext cx="156754" cy="12540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7019109" y="5138057"/>
            <a:ext cx="156754" cy="1219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7019109" y="6426925"/>
            <a:ext cx="156754" cy="3135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7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13415" y="4961428"/>
            <a:ext cx="5243341" cy="1218766"/>
          </a:xfrm>
        </p:spPr>
        <p:txBody>
          <a:bodyPr>
            <a:normAutofit/>
          </a:bodyPr>
          <a:lstStyle/>
          <a:p>
            <a:r>
              <a:rPr lang="en-US" sz="5400" dirty="0" smtClean="0"/>
              <a:t>  Questions?</a:t>
            </a:r>
            <a:endParaRPr lang="en-US" sz="5400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936"/>
          <a:stretch>
            <a:fillRect/>
          </a:stretch>
        </p:blipFill>
        <p:spPr>
          <a:xfrm rot="303383">
            <a:off x="7530469" y="304939"/>
            <a:ext cx="4363677" cy="5706348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" y="339634"/>
            <a:ext cx="6172853" cy="41152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473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12228" y="4200633"/>
            <a:ext cx="6422571" cy="1370190"/>
          </a:xfrm>
        </p:spPr>
        <p:txBody>
          <a:bodyPr/>
          <a:lstStyle/>
          <a:p>
            <a:r>
              <a:rPr lang="en-US" dirty="0" smtClean="0"/>
              <a:t>Your Choice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5" y="431075"/>
            <a:ext cx="4616632" cy="4616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13" y="173708"/>
            <a:ext cx="5930537" cy="44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5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 child…</a:t>
            </a:r>
            <a:br>
              <a:rPr lang="en-US" dirty="0" smtClean="0"/>
            </a:br>
            <a:r>
              <a:rPr lang="en-US" dirty="0" smtClean="0"/>
              <a:t>…and you shall read.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Farrell (1966)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4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124926" y="3472543"/>
            <a:ext cx="4238445" cy="1370190"/>
          </a:xfrm>
        </p:spPr>
        <p:txBody>
          <a:bodyPr/>
          <a:lstStyle/>
          <a:p>
            <a:r>
              <a:rPr lang="en-US" dirty="0" smtClean="0"/>
              <a:t>Works Great with PBL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" y="297543"/>
            <a:ext cx="64008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4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2" b="11112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Workstations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584">
            <a:off x="579956" y="883197"/>
            <a:ext cx="4533126" cy="339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Goal for All Stations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602378" y="3602037"/>
            <a:ext cx="10355160" cy="2964226"/>
          </a:xfrm>
        </p:spPr>
        <p:txBody>
          <a:bodyPr>
            <a:normAutofit/>
          </a:bodyPr>
          <a:lstStyle/>
          <a:p>
            <a:r>
              <a:rPr lang="en-US" dirty="0" smtClean="0"/>
              <a:t>Reading and/or Writing</a:t>
            </a:r>
          </a:p>
          <a:p>
            <a:r>
              <a:rPr lang="en-US" dirty="0" smtClean="0"/>
              <a:t>No Grading</a:t>
            </a:r>
          </a:p>
          <a:p>
            <a:r>
              <a:rPr lang="en-US" dirty="0" smtClean="0"/>
              <a:t>Never Ending</a:t>
            </a:r>
          </a:p>
          <a:p>
            <a:r>
              <a:rPr lang="en-US" dirty="0" smtClean="0"/>
              <a:t>Easy For Me</a:t>
            </a:r>
          </a:p>
          <a:p>
            <a:r>
              <a:rPr lang="en-US" dirty="0" smtClean="0"/>
              <a:t>Practice for Them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Buddy Reading Station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Yup, they read together. It’s more fun.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01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Station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524000" y="3680414"/>
            <a:ext cx="11324492" cy="1655763"/>
          </a:xfrm>
        </p:spPr>
        <p:txBody>
          <a:bodyPr>
            <a:normAutofit/>
          </a:bodyPr>
          <a:lstStyle/>
          <a:p>
            <a:r>
              <a:rPr lang="en-US" dirty="0" smtClean="0"/>
              <a:t>Tumble Books, </a:t>
            </a:r>
            <a:r>
              <a:rPr lang="en-US" dirty="0" err="1" smtClean="0"/>
              <a:t>Starfall</a:t>
            </a:r>
            <a:r>
              <a:rPr lang="en-US" dirty="0" smtClean="0"/>
              <a:t>, ABC Mouse, </a:t>
            </a:r>
            <a:r>
              <a:rPr lang="en-US" dirty="0" err="1" smtClean="0"/>
              <a:t>iStation</a:t>
            </a:r>
            <a:r>
              <a:rPr lang="en-US" dirty="0" smtClean="0"/>
              <a:t>, etc.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73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Computer Station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11324492" cy="16557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Reading/Writing Games, Research Projects, </a:t>
            </a:r>
            <a:r>
              <a:rPr lang="en-US" dirty="0" err="1" smtClean="0"/>
              <a:t>Webquests</a:t>
            </a:r>
            <a:r>
              <a:rPr lang="en-US" dirty="0" smtClean="0"/>
              <a:t>, etc.</a:t>
            </a:r>
            <a:endParaRPr lang="en-US" dirty="0" smtClean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clinton.k12.wi.us/maptest_sites/map_reading_rit.html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9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 Stations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Books on “tape”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27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Making/Writing Words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Magnetic letters, playdough, stamps, etc.</a:t>
            </a:r>
          </a:p>
        </p:txBody>
      </p:sp>
    </p:spTree>
    <p:extLst>
      <p:ext uri="{BB962C8B-B14F-4D97-AF65-F5344CB8AC3E}">
        <p14:creationId xmlns:p14="http://schemas.microsoft.com/office/powerpoint/2010/main" val="85400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 Station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‘Cause</a:t>
            </a:r>
            <a:r>
              <a:rPr lang="en-US" dirty="0" smtClean="0"/>
              <a:t> it’s a good time!</a:t>
            </a:r>
          </a:p>
          <a:p>
            <a:r>
              <a:rPr lang="en-US" dirty="0" smtClean="0"/>
              <a:t>(of course you’ll have to get creative to add rigor)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2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Station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Write. Write. Write.</a:t>
            </a:r>
          </a:p>
          <a:p>
            <a:r>
              <a:rPr lang="en-US" dirty="0" smtClean="0"/>
              <a:t>Story cubes, prompts, mailbox, </a:t>
            </a:r>
            <a:r>
              <a:rPr lang="en-US" dirty="0" err="1" smtClean="0"/>
              <a:t>wonderbox</a:t>
            </a:r>
            <a:r>
              <a:rPr lang="en-US" dirty="0" smtClean="0"/>
              <a:t>, etc. Revisers Tool Box has some cool stuff.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46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705" y="4477849"/>
            <a:ext cx="3657600" cy="1686464"/>
          </a:xfrm>
        </p:spPr>
        <p:txBody>
          <a:bodyPr/>
          <a:lstStyle/>
          <a:p>
            <a:r>
              <a:rPr lang="en-US" sz="4400" dirty="0" smtClean="0"/>
              <a:t>THE BOOK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THE READER</a:t>
            </a:r>
            <a:endParaRPr lang="en-US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65" y="386443"/>
            <a:ext cx="86868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9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Comprehension Stations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from my 2</a:t>
            </a:r>
            <a:r>
              <a:rPr lang="en-US" baseline="30000" dirty="0" smtClean="0"/>
              <a:t>nd</a:t>
            </a:r>
            <a:r>
              <a:rPr lang="en-US" dirty="0" smtClean="0"/>
              <a:t> Grade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85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5843" name="Picture 3" descr="C:\Users\Chaser\Pictures\phone-6-13\9-4-2013(1)\DSCN88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6400" y="304800"/>
            <a:ext cx="6400800" cy="6400800"/>
          </a:xfrm>
        </p:spPr>
      </p:pic>
    </p:spTree>
    <p:extLst>
      <p:ext uri="{BB962C8B-B14F-4D97-AF65-F5344CB8AC3E}">
        <p14:creationId xmlns:p14="http://schemas.microsoft.com/office/powerpoint/2010/main" val="62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Chaser\Pictures\phone-6-13\9-4-2013(1)\DSCN8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52400"/>
            <a:ext cx="6491817" cy="649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1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Chaser\Pictures\phone-6-13\9-4-2013(1)\DSCN8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2400"/>
            <a:ext cx="6604000" cy="660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0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Chaser\Pictures\phone-6-13\9-4-2013(1)\DSCN8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52400"/>
            <a:ext cx="6616700" cy="661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7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Chaser\Pictures\phone-6-13\9-4-2013(1)\DSCN88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1" y="228600"/>
            <a:ext cx="6311900" cy="631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1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Chaser\Pictures\phone-6-13\9-4-2013(1)\DSCN88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71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" descr="C:\Users\Chaser\Pictures\phone-6-13\9-4-2013(1)\DSCN88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79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Chaser\Pictures\phone-6-13\9-4-2013(1)\DSCN88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43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Chaser\Pictures\phone-6-13\9-4-2013(1)\DSCN88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83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Interactive Reading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523999" y="3602037"/>
            <a:ext cx="10406743" cy="2851013"/>
          </a:xfrm>
        </p:spPr>
        <p:txBody>
          <a:bodyPr>
            <a:normAutofit/>
          </a:bodyPr>
          <a:lstStyle/>
          <a:p>
            <a:r>
              <a:rPr lang="en-US" dirty="0" smtClean="0"/>
              <a:t>Let’s Create a Lesson!</a:t>
            </a:r>
          </a:p>
          <a:p>
            <a:endParaRPr lang="en-US" dirty="0"/>
          </a:p>
          <a:p>
            <a:pPr marL="514350" indent="-514350">
              <a:buAutoNum type="arabicPeriod"/>
            </a:pPr>
            <a:r>
              <a:rPr lang="en-US" dirty="0" smtClean="0"/>
              <a:t>Choose a text</a:t>
            </a:r>
          </a:p>
          <a:p>
            <a:r>
              <a:rPr lang="en-US" dirty="0" smtClean="0"/>
              <a:t>2. Pick a strategy/objective</a:t>
            </a:r>
          </a:p>
          <a:p>
            <a:r>
              <a:rPr lang="en-US" dirty="0" smtClean="0"/>
              <a:t>3. Plan an Anchor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Chaser\Pictures\phone-6-13\9-4-2013(1)\DSCN88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49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Chaser\Pictures\phone-6-13\9-4-2013(1)\DSCN88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6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Chaser\Pictures\phone-6-13\9-4-2013(1)\DSCN88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01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Chaser\Pictures\phone-6-13\9-4-2013(1)\DSCN88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36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Chaser\Pictures\phone-6-13\9-4-2013(1)\DSCN88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18" y="466725"/>
            <a:ext cx="10534649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3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Rigor and Complexity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Use the objectives from Thinking Beyond and About the Text </a:t>
            </a:r>
          </a:p>
          <a:p>
            <a:endParaRPr lang="en-US" dirty="0"/>
          </a:p>
          <a:p>
            <a:r>
              <a:rPr lang="en-US" dirty="0" smtClean="0"/>
              <a:t>For example…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66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Critique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Research the author’s qualifications to write nonfiction</a:t>
            </a:r>
          </a:p>
          <a:p>
            <a:r>
              <a:rPr lang="en-US" dirty="0" smtClean="0"/>
              <a:t>or</a:t>
            </a:r>
            <a:endParaRPr lang="en-US" dirty="0"/>
          </a:p>
          <a:p>
            <a:r>
              <a:rPr lang="en-US" dirty="0" smtClean="0"/>
              <a:t>Assess whether a text is authentic and consistent with life experience or prior knowledge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76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26719" y="4891326"/>
            <a:ext cx="5243341" cy="1218766"/>
          </a:xfrm>
        </p:spPr>
        <p:txBody>
          <a:bodyPr>
            <a:normAutofit/>
          </a:bodyPr>
          <a:lstStyle/>
          <a:p>
            <a:r>
              <a:rPr lang="en-US" sz="5400" dirty="0" smtClean="0"/>
              <a:t>  Questions?</a:t>
            </a:r>
            <a:endParaRPr lang="en-US" sz="540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 r="5563"/>
          <a:stretch>
            <a:fillRect/>
          </a:stretch>
        </p:blipFill>
        <p:spPr>
          <a:xfrm rot="21399265">
            <a:off x="6651501" y="560693"/>
            <a:ext cx="5294969" cy="397122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1236453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Candid Camera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Literature Circles?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92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6600" dirty="0"/>
          </a:p>
        </p:txBody>
      </p:sp>
      <p:pic>
        <p:nvPicPr>
          <p:cNvPr id="1026" name="Picture 2" descr="http://www.sammichespsychmeds.com/wp-content/uploads/2014/02/crazy-class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62" y="1600201"/>
            <a:ext cx="5295900" cy="38481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8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Vertically Aligned Example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Mini-Lesson 		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6375">
            <a:off x="261666" y="1497875"/>
            <a:ext cx="5371513" cy="306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54" y="418012"/>
            <a:ext cx="4759298" cy="431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9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How did students facilitate peer-led literature circle discussions? </a:t>
            </a:r>
          </a:p>
        </p:txBody>
      </p:sp>
    </p:spTree>
    <p:extLst>
      <p:ext uri="{BB962C8B-B14F-4D97-AF65-F5344CB8AC3E}">
        <p14:creationId xmlns:p14="http://schemas.microsoft.com/office/powerpoint/2010/main" val="248701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QVE</a:t>
            </a:r>
            <a:endParaRPr lang="en-US" dirty="0"/>
          </a:p>
        </p:txBody>
      </p:sp>
      <p:pic>
        <p:nvPicPr>
          <p:cNvPr id="4" name="Content Placeholder 3" descr="Screen Shot 2012-11-17 at 9.32.53 AM.pn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" b="22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05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The researcher observed students facilitating discussions in five ways:</a:t>
            </a:r>
          </a:p>
          <a:p>
            <a:r>
              <a:rPr lang="en-US" dirty="0"/>
              <a:t>Exploratory Talk</a:t>
            </a:r>
          </a:p>
          <a:p>
            <a:pPr lvl="1"/>
            <a:r>
              <a:rPr lang="en-US" dirty="0"/>
              <a:t>Asking questions that are open ended that expect high-level responses and statements that </a:t>
            </a:r>
            <a:r>
              <a:rPr lang="en-US" dirty="0" smtClean="0"/>
              <a:t>allow </a:t>
            </a:r>
            <a:r>
              <a:rPr lang="en-US" dirty="0"/>
              <a:t>for debate</a:t>
            </a:r>
          </a:p>
          <a:p>
            <a:r>
              <a:rPr lang="en-US" dirty="0"/>
              <a:t>Elaborative Feedback</a:t>
            </a:r>
          </a:p>
          <a:p>
            <a:pPr lvl="1"/>
            <a:r>
              <a:rPr lang="en-US" dirty="0"/>
              <a:t>Agreeing or disagreeing and providing reasoning or text evidence</a:t>
            </a:r>
          </a:p>
          <a:p>
            <a:r>
              <a:rPr lang="en-US" dirty="0"/>
              <a:t>Topic Management</a:t>
            </a:r>
          </a:p>
          <a:p>
            <a:pPr lvl="1"/>
            <a:r>
              <a:rPr lang="en-US" dirty="0"/>
              <a:t>Introducing important topics and big ideas as well as changing topic </a:t>
            </a:r>
            <a:r>
              <a:rPr lang="en-US" dirty="0" smtClean="0"/>
              <a:t>through facilitation</a:t>
            </a:r>
            <a:endParaRPr lang="en-US" dirty="0"/>
          </a:p>
          <a:p>
            <a:r>
              <a:rPr lang="en-US" dirty="0"/>
              <a:t>Confessionals</a:t>
            </a:r>
          </a:p>
          <a:p>
            <a:pPr lvl="1"/>
            <a:r>
              <a:rPr lang="en-US" dirty="0"/>
              <a:t>Admitting when meaning breaks down and asking for help from group members</a:t>
            </a:r>
          </a:p>
          <a:p>
            <a:r>
              <a:rPr lang="en-US" dirty="0"/>
              <a:t>Accountability</a:t>
            </a:r>
          </a:p>
          <a:p>
            <a:pPr lvl="1"/>
            <a:r>
              <a:rPr lang="en-US" dirty="0"/>
              <a:t>Making sure all group members participate and back up their contributions and questions with text-evidence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764041"/>
            <a:ext cx="961072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252593" y="3886200"/>
            <a:ext cx="5891407" cy="17526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4</a:t>
            </a:r>
            <a:r>
              <a:rPr lang="en-US" baseline="30000" dirty="0" smtClean="0">
                <a:hlinkClick r:id="rId2"/>
              </a:rPr>
              <a:t>th</a:t>
            </a:r>
            <a:r>
              <a:rPr lang="en-US" dirty="0" smtClean="0">
                <a:hlinkClick r:id="rId2"/>
              </a:rPr>
              <a:t> graders tackling tough topics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Example Discussions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3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252593" y="3886200"/>
            <a:ext cx="5891407" cy="17526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Read, Question, Discuss, Respond, Share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Example Routine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6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252593" y="3886200"/>
            <a:ext cx="5891407" cy="17526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Anansi the Spider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Great for ELL Classrooms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3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386011" y="2502461"/>
            <a:ext cx="6524446" cy="137019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6" name="Picture 4" descr="https://scontent-iad3-1.xx.fbcdn.net/hphotos-xpa1/v/t1.0-9/936782_319388934859338_61690804_n.jpg?oh=f8409da60acb39e5416e3be239fccb69&amp;oe=56A4C6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4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6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larchmontlibrary.org/wp-content/uploads/Readers-Theater-Graphic-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59" y="1291614"/>
            <a:ext cx="5953125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21522" y="5808617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Thebestclass.org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2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3738" y="587863"/>
            <a:ext cx="11095892" cy="1142399"/>
          </a:xfrm>
        </p:spPr>
        <p:txBody>
          <a:bodyPr>
            <a:normAutofit/>
          </a:bodyPr>
          <a:lstStyle/>
          <a:p>
            <a:r>
              <a:rPr lang="en-US" dirty="0" smtClean="0"/>
              <a:t>The Five Day Format (Young &amp; Rasinski, 2009)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Day 1: Read scripts and form groups</a:t>
            </a:r>
          </a:p>
          <a:p>
            <a:r>
              <a:rPr lang="en-US" sz="3600" dirty="0" smtClean="0"/>
              <a:t>Day 2: Focus on word recognition</a:t>
            </a:r>
          </a:p>
          <a:p>
            <a:r>
              <a:rPr lang="en-US" sz="3600" dirty="0" smtClean="0"/>
              <a:t>Day 3: Focus on expressive reading</a:t>
            </a:r>
          </a:p>
          <a:p>
            <a:r>
              <a:rPr lang="en-US" sz="3600" dirty="0" smtClean="0"/>
              <a:t>Day 4: Practice Performance</a:t>
            </a:r>
          </a:p>
          <a:p>
            <a:r>
              <a:rPr lang="en-US" sz="3600" dirty="0" smtClean="0"/>
              <a:t>Day 5: Performance</a:t>
            </a:r>
          </a:p>
          <a:p>
            <a:endParaRPr lang="en-US" sz="3600" dirty="0"/>
          </a:p>
          <a:p>
            <a:pPr lvl="3"/>
            <a:r>
              <a:rPr lang="en-US" sz="2800" dirty="0" smtClean="0"/>
              <a:t>Your Turn!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49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Guided Reading Review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Like old times!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7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Was An Old Woman – 4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17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Narrator 1: There </a:t>
            </a:r>
            <a:r>
              <a:rPr lang="en-US" dirty="0"/>
              <a:t>was an old woman</a:t>
            </a:r>
            <a:br>
              <a:rPr lang="en-US" dirty="0"/>
            </a:br>
            <a:r>
              <a:rPr lang="en-US" dirty="0"/>
              <a:t>Who lived in a shoe;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42647" y="2661139"/>
            <a:ext cx="64524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Narrator 2: With </a:t>
            </a:r>
            <a:r>
              <a:rPr lang="en-US" sz="2400" dirty="0"/>
              <a:t>so many children,</a:t>
            </a:r>
            <a:br>
              <a:rPr lang="en-US" sz="2400" dirty="0"/>
            </a:br>
            <a:r>
              <a:rPr lang="en-US" sz="2400" dirty="0"/>
              <a:t>What else could she do?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794079" y="3622431"/>
            <a:ext cx="7189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Narrator 3: Their </a:t>
            </a:r>
            <a:r>
              <a:rPr lang="en-US" sz="2400" dirty="0"/>
              <a:t>home had no windows,</a:t>
            </a:r>
            <a:br>
              <a:rPr lang="en-US" sz="2400" dirty="0"/>
            </a:br>
            <a:r>
              <a:rPr lang="en-US" sz="2400" dirty="0"/>
              <a:t>No doors, and no locks—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7116" y="4665785"/>
            <a:ext cx="66367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Narrator 4: The </a:t>
            </a:r>
            <a:r>
              <a:rPr lang="en-US" sz="2400" dirty="0"/>
              <a:t>kids were all happy</a:t>
            </a:r>
            <a:br>
              <a:rPr lang="en-US" sz="2400" dirty="0"/>
            </a:br>
            <a:r>
              <a:rPr lang="en-US" sz="2400" dirty="0"/>
              <a:t>But smelled like old socks.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29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Pee </a:t>
            </a:r>
            <a:r>
              <a:rPr lang="en-US" dirty="0" err="1" smtClean="0"/>
              <a:t>Ew</a:t>
            </a:r>
            <a:r>
              <a:rPr lang="en-US" dirty="0" smtClean="0"/>
              <a:t>! Is That You Bertie?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Readers Theater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30" y="5222251"/>
            <a:ext cx="11777530" cy="1143869"/>
          </a:xfrm>
        </p:spPr>
        <p:txBody>
          <a:bodyPr>
            <a:normAutofit/>
          </a:bodyPr>
          <a:lstStyle/>
          <a:p>
            <a:r>
              <a:rPr lang="en-US" sz="3000" dirty="0" smtClean="0">
                <a:hlinkClick r:id="rId2"/>
              </a:rPr>
              <a:t>chaseyoung@shsu.edu</a:t>
            </a:r>
            <a:r>
              <a:rPr lang="en-US" sz="3000" dirty="0"/>
              <a:t> </a:t>
            </a:r>
            <a:r>
              <a:rPr lang="en-US" sz="3000" dirty="0" smtClean="0"/>
              <a:t>   		</a:t>
            </a:r>
            <a:r>
              <a:rPr lang="en-US" sz="3000" dirty="0" smtClean="0">
                <a:hlinkClick r:id="rId3"/>
              </a:rPr>
              <a:t>www.thebestclass.org</a:t>
            </a:r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300047" y="2197962"/>
            <a:ext cx="2865120" cy="1218766"/>
          </a:xfrm>
        </p:spPr>
        <p:txBody>
          <a:bodyPr>
            <a:normAutofit/>
          </a:bodyPr>
          <a:lstStyle/>
          <a:p>
            <a:r>
              <a:rPr lang="en-US" sz="5400" dirty="0" smtClean="0"/>
              <a:t>  Q&amp;A</a:t>
            </a:r>
            <a:endParaRPr lang="en-US" sz="5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0" y="95795"/>
            <a:ext cx="8172960" cy="542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7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Continuum of Literacy Learning, Grades PreK-8: A Guide to Teaching, Second Ed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41" y="1027554"/>
            <a:ext cx="3699321" cy="47948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5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" y="437604"/>
            <a:ext cx="10887650" cy="612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3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4147" y="1273578"/>
            <a:ext cx="9405017" cy="52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2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alk Album">
  <a:themeElements>
    <a:clrScheme name="Chalk Album">
      <a:dk1>
        <a:srgbClr val="000000"/>
      </a:dk1>
      <a:lt1>
        <a:sysClr val="window" lastClr="FFFFFF"/>
      </a:lt1>
      <a:dk2>
        <a:srgbClr val="454545"/>
      </a:dk2>
      <a:lt2>
        <a:srgbClr val="E6E6E6"/>
      </a:lt2>
      <a:accent1>
        <a:srgbClr val="A1F66D"/>
      </a:accent1>
      <a:accent2>
        <a:srgbClr val="FFCF54"/>
      </a:accent2>
      <a:accent3>
        <a:srgbClr val="35C9D8"/>
      </a:accent3>
      <a:accent4>
        <a:srgbClr val="F85934"/>
      </a:accent4>
      <a:accent5>
        <a:srgbClr val="DA75E5"/>
      </a:accent5>
      <a:accent6>
        <a:srgbClr val="FE8C2E"/>
      </a:accent6>
      <a:hlink>
        <a:srgbClr val="35C9D8"/>
      </a:hlink>
      <a:folHlink>
        <a:srgbClr val="BFBFBF"/>
      </a:folHlink>
    </a:clrScheme>
    <a:fontScheme name="Courier New">
      <a:majorFont>
        <a:latin typeface="Courier New"/>
        <a:ea typeface=""/>
        <a:cs typeface=""/>
      </a:majorFont>
      <a:minorFont>
        <a:latin typeface="Courier N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alkAlbum_postXML3.pptx" id="{4B1B33AC-D475-43EE-9959-F68875256E0C}" vid="{32F6FA73-6495-4188-A3B7-2BB501D7C209}"/>
    </a:ext>
  </a:extLst>
</a:theme>
</file>

<file path=ppt/theme/theme2.xml><?xml version="1.0" encoding="utf-8"?>
<a:theme xmlns:a="http://schemas.openxmlformats.org/drawingml/2006/main" name="Office Theme">
  <a:themeElements>
    <a:clrScheme name="Chalk Album">
      <a:dk1>
        <a:srgbClr val="000000"/>
      </a:dk1>
      <a:lt1>
        <a:sysClr val="window" lastClr="FFFFFF"/>
      </a:lt1>
      <a:dk2>
        <a:srgbClr val="454545"/>
      </a:dk2>
      <a:lt2>
        <a:srgbClr val="E6E6E6"/>
      </a:lt2>
      <a:accent1>
        <a:srgbClr val="A1F66D"/>
      </a:accent1>
      <a:accent2>
        <a:srgbClr val="FFCF54"/>
      </a:accent2>
      <a:accent3>
        <a:srgbClr val="35C9D8"/>
      </a:accent3>
      <a:accent4>
        <a:srgbClr val="F85934"/>
      </a:accent4>
      <a:accent5>
        <a:srgbClr val="DA75E5"/>
      </a:accent5>
      <a:accent6>
        <a:srgbClr val="FE8C2E"/>
      </a:accent6>
      <a:hlink>
        <a:srgbClr val="35C9D8"/>
      </a:hlink>
      <a:folHlink>
        <a:srgbClr val="BFBFBF"/>
      </a:folHlink>
    </a:clrScheme>
    <a:fontScheme name="Courier New">
      <a:majorFont>
        <a:latin typeface="Courier New"/>
        <a:ea typeface=""/>
        <a:cs typeface=""/>
      </a:majorFont>
      <a:minorFont>
        <a:latin typeface="Courier N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alk Album">
      <a:dk1>
        <a:srgbClr val="000000"/>
      </a:dk1>
      <a:lt1>
        <a:sysClr val="window" lastClr="FFFFFF"/>
      </a:lt1>
      <a:dk2>
        <a:srgbClr val="454545"/>
      </a:dk2>
      <a:lt2>
        <a:srgbClr val="E6E6E6"/>
      </a:lt2>
      <a:accent1>
        <a:srgbClr val="A1F66D"/>
      </a:accent1>
      <a:accent2>
        <a:srgbClr val="FFCF54"/>
      </a:accent2>
      <a:accent3>
        <a:srgbClr val="35C9D8"/>
      </a:accent3>
      <a:accent4>
        <a:srgbClr val="F85934"/>
      </a:accent4>
      <a:accent5>
        <a:srgbClr val="DA75E5"/>
      </a:accent5>
      <a:accent6>
        <a:srgbClr val="FE8C2E"/>
      </a:accent6>
      <a:hlink>
        <a:srgbClr val="35C9D8"/>
      </a:hlink>
      <a:folHlink>
        <a:srgbClr val="BFBFBF"/>
      </a:folHlink>
    </a:clrScheme>
    <a:fontScheme name="Courier New">
      <a:majorFont>
        <a:latin typeface="Courier New"/>
        <a:ea typeface=""/>
        <a:cs typeface=""/>
      </a:majorFont>
      <a:minorFont>
        <a:latin typeface="Courier N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926C5D-6CF9-43E0-BF0F-33D659257520}">
  <ds:schemaRefs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1EBD0E-EF67-4B4D-A994-754F9F609F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4DD748-0507-4B4F-9BB9-7A4440DEB6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Chalk_album</Template>
  <TotalTime>0</TotalTime>
  <Words>572</Words>
  <Application>Microsoft Office PowerPoint</Application>
  <PresentationFormat>Widescreen</PresentationFormat>
  <Paragraphs>160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Calibri</vt:lpstr>
      <vt:lpstr>Courier New</vt:lpstr>
      <vt:lpstr>Times New Roman</vt:lpstr>
      <vt:lpstr>Chalk Album</vt:lpstr>
      <vt:lpstr>Unbalanced Literacy</vt:lpstr>
      <vt:lpstr>Listen child… …and you shall read.</vt:lpstr>
      <vt:lpstr>PowerPoint Presentation</vt:lpstr>
      <vt:lpstr>Interactive Reading</vt:lpstr>
      <vt:lpstr>Mini-Lesson   </vt:lpstr>
      <vt:lpstr>Guided Reading Review</vt:lpstr>
      <vt:lpstr>PowerPoint Presentation</vt:lpstr>
      <vt:lpstr>PowerPoint Presentation</vt:lpstr>
      <vt:lpstr>PowerPoint Presentation</vt:lpstr>
      <vt:lpstr>Planning the Lesson (Higher-Level-Text</vt:lpstr>
      <vt:lpstr>Planning the Lesson (Lower-Level-Text)</vt:lpstr>
      <vt:lpstr>Guided Reading</vt:lpstr>
      <vt:lpstr>PowerPoint Presentation</vt:lpstr>
      <vt:lpstr>Situating Guided Reading in the BLP Classroom</vt:lpstr>
      <vt:lpstr>My Goal for All Stations</vt:lpstr>
      <vt:lpstr>Workstation Groups?</vt:lpstr>
      <vt:lpstr>PowerPoint Presentation</vt:lpstr>
      <vt:lpstr>PowerPoint Presentation</vt:lpstr>
      <vt:lpstr>Your Choice</vt:lpstr>
      <vt:lpstr>Works Great with PBL</vt:lpstr>
      <vt:lpstr>Workstations</vt:lpstr>
      <vt:lpstr>My Goal for All Stations</vt:lpstr>
      <vt:lpstr>Buddy Reading Station</vt:lpstr>
      <vt:lpstr>Computer Station </vt:lpstr>
      <vt:lpstr>Advanced Computer Station </vt:lpstr>
      <vt:lpstr>Listening Stations</vt:lpstr>
      <vt:lpstr>Making/Writing Words</vt:lpstr>
      <vt:lpstr>Art Station</vt:lpstr>
      <vt:lpstr>Writing Station</vt:lpstr>
      <vt:lpstr>Comprehension Stations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 Rigor and Complexity</vt:lpstr>
      <vt:lpstr>Critique </vt:lpstr>
      <vt:lpstr>PowerPoint Presentation</vt:lpstr>
      <vt:lpstr>Literature Circles?</vt:lpstr>
      <vt:lpstr>The Problem</vt:lpstr>
      <vt:lpstr>MY Question</vt:lpstr>
      <vt:lpstr>Calculating QVE</vt:lpstr>
      <vt:lpstr>Qualitative Results</vt:lpstr>
      <vt:lpstr>PowerPoint Presentation</vt:lpstr>
      <vt:lpstr>Example Discussions</vt:lpstr>
      <vt:lpstr>Example Routine</vt:lpstr>
      <vt:lpstr>Great for ELL Classrooms</vt:lpstr>
      <vt:lpstr>Questions?</vt:lpstr>
      <vt:lpstr>PowerPoint Presentation</vt:lpstr>
      <vt:lpstr>The Five Day Format (Young &amp; Rasinski, 2009) </vt:lpstr>
      <vt:lpstr>There Was An Old Woman – 4 Parts</vt:lpstr>
      <vt:lpstr>Pee Ew! Is That You Bertie?</vt:lpstr>
      <vt:lpstr>chaseyoung@shsu.edu      www.thebestclass.org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Fine Tuning Readers' Workshop</dc:title>
  <dc:creator/>
  <cp:lastModifiedBy/>
  <cp:revision>2</cp:revision>
  <dcterms:created xsi:type="dcterms:W3CDTF">2013-07-12T19:21:26Z</dcterms:created>
  <dcterms:modified xsi:type="dcterms:W3CDTF">2016-08-12T17:06:17Z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