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5" r:id="rId3"/>
    <p:sldMasterId id="2147483721" r:id="rId4"/>
  </p:sldMasterIdLst>
  <p:notesMasterIdLst>
    <p:notesMasterId r:id="rId100"/>
  </p:notesMasterIdLst>
  <p:sldIdLst>
    <p:sldId id="292" r:id="rId5"/>
    <p:sldId id="258" r:id="rId6"/>
    <p:sldId id="457" r:id="rId7"/>
    <p:sldId id="458" r:id="rId8"/>
    <p:sldId id="305" r:id="rId9"/>
    <p:sldId id="416" r:id="rId10"/>
    <p:sldId id="417" r:id="rId11"/>
    <p:sldId id="308" r:id="rId12"/>
    <p:sldId id="306" r:id="rId13"/>
    <p:sldId id="455" r:id="rId14"/>
    <p:sldId id="456" r:id="rId15"/>
    <p:sldId id="316" r:id="rId16"/>
    <p:sldId id="317" r:id="rId17"/>
    <p:sldId id="418" r:id="rId18"/>
    <p:sldId id="376" r:id="rId19"/>
    <p:sldId id="318" r:id="rId20"/>
    <p:sldId id="382" r:id="rId21"/>
    <p:sldId id="311" r:id="rId22"/>
    <p:sldId id="312" r:id="rId23"/>
    <p:sldId id="313" r:id="rId24"/>
    <p:sldId id="314" r:id="rId25"/>
    <p:sldId id="315" r:id="rId26"/>
    <p:sldId id="333" r:id="rId27"/>
    <p:sldId id="379" r:id="rId28"/>
    <p:sldId id="375" r:id="rId29"/>
    <p:sldId id="334" r:id="rId30"/>
    <p:sldId id="377" r:id="rId31"/>
    <p:sldId id="378" r:id="rId32"/>
    <p:sldId id="414" r:id="rId33"/>
    <p:sldId id="336" r:id="rId34"/>
    <p:sldId id="337" r:id="rId35"/>
    <p:sldId id="339" r:id="rId36"/>
    <p:sldId id="340" r:id="rId37"/>
    <p:sldId id="341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49" r:id="rId46"/>
    <p:sldId id="350" r:id="rId47"/>
    <p:sldId id="352" r:id="rId48"/>
    <p:sldId id="353" r:id="rId49"/>
    <p:sldId id="354" r:id="rId50"/>
    <p:sldId id="355" r:id="rId51"/>
    <p:sldId id="356" r:id="rId52"/>
    <p:sldId id="357" r:id="rId53"/>
    <p:sldId id="358" r:id="rId54"/>
    <p:sldId id="359" r:id="rId55"/>
    <p:sldId id="360" r:id="rId56"/>
    <p:sldId id="361" r:id="rId57"/>
    <p:sldId id="362" r:id="rId58"/>
    <p:sldId id="363" r:id="rId59"/>
    <p:sldId id="364" r:id="rId60"/>
    <p:sldId id="365" r:id="rId61"/>
    <p:sldId id="366" r:id="rId62"/>
    <p:sldId id="367" r:id="rId63"/>
    <p:sldId id="372" r:id="rId64"/>
    <p:sldId id="419" r:id="rId65"/>
    <p:sldId id="374" r:id="rId66"/>
    <p:sldId id="421" r:id="rId67"/>
    <p:sldId id="422" r:id="rId68"/>
    <p:sldId id="423" r:id="rId69"/>
    <p:sldId id="424" r:id="rId70"/>
    <p:sldId id="425" r:id="rId71"/>
    <p:sldId id="426" r:id="rId72"/>
    <p:sldId id="427" r:id="rId73"/>
    <p:sldId id="428" r:id="rId74"/>
    <p:sldId id="429" r:id="rId75"/>
    <p:sldId id="430" r:id="rId76"/>
    <p:sldId id="431" r:id="rId77"/>
    <p:sldId id="454" r:id="rId78"/>
    <p:sldId id="451" r:id="rId79"/>
    <p:sldId id="452" r:id="rId80"/>
    <p:sldId id="453" r:id="rId81"/>
    <p:sldId id="433" r:id="rId82"/>
    <p:sldId id="434" r:id="rId83"/>
    <p:sldId id="435" r:id="rId84"/>
    <p:sldId id="436" r:id="rId85"/>
    <p:sldId id="437" r:id="rId86"/>
    <p:sldId id="438" r:id="rId87"/>
    <p:sldId id="439" r:id="rId88"/>
    <p:sldId id="420" r:id="rId89"/>
    <p:sldId id="441" r:id="rId90"/>
    <p:sldId id="442" r:id="rId91"/>
    <p:sldId id="450" r:id="rId92"/>
    <p:sldId id="443" r:id="rId93"/>
    <p:sldId id="444" r:id="rId94"/>
    <p:sldId id="445" r:id="rId95"/>
    <p:sldId id="449" r:id="rId96"/>
    <p:sldId id="446" r:id="rId97"/>
    <p:sldId id="448" r:id="rId98"/>
    <p:sldId id="261" r:id="rId9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viewProps" Target="view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779DF-0CB7-41BE-9871-F45993D0B2C7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DE08C-B2A8-40DE-8DA7-554FD2693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97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DB201-0E00-4A4B-B715-5FDBF53FFC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90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CEB0-F3AD-463E-A900-745450CDEDFB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27A-ABDE-4628-8348-B525060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57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CEB0-F3AD-463E-A900-745450CDEDFB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27A-ABDE-4628-8348-B525060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5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CEB0-F3AD-463E-A900-745450CDEDFB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27A-ABDE-4628-8348-B525060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24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10354" y="5637364"/>
            <a:ext cx="6524446" cy="534836"/>
          </a:xfrm>
        </p:spPr>
        <p:txBody>
          <a:bodyPr>
            <a:normAutofit/>
          </a:bodyPr>
          <a:lstStyle>
            <a:lvl1pPr marL="0" indent="0" algn="l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subtitle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151119" y="342900"/>
            <a:ext cx="6583681" cy="384048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21360920">
            <a:off x="630474" y="924313"/>
            <a:ext cx="3840480" cy="512064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0354" y="4200633"/>
            <a:ext cx="6524446" cy="1370190"/>
          </a:xfrm>
        </p:spPr>
        <p:txBody>
          <a:bodyPr anchor="b">
            <a:normAutofit/>
          </a:bodyPr>
          <a:lstStyle>
            <a:lvl1pPr algn="l">
              <a:defRPr sz="4399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1344" y="2784475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81344" y="4497070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986367" y="2784475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986367" y="4497070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6BEC0-B397-4C15-8EF8-0283BDF77264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B79B3-CE2D-43C6-9DBC-F04D69274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793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orizontal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 bwMode="hidden">
          <a:xfrm>
            <a:off x="990" y="685800"/>
            <a:ext cx="12191010" cy="54864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1722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334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57200" y="992124"/>
            <a:ext cx="11277600" cy="4873752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77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990" y="685243"/>
            <a:ext cx="12191010" cy="13716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34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27088"/>
            <a:ext cx="4853636" cy="114386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0248" y="533400"/>
            <a:ext cx="5644551" cy="393192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38822" y="4693204"/>
            <a:ext cx="4814978" cy="147899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5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idx="14"/>
          </p:nvPr>
        </p:nvSpPr>
        <p:spPr>
          <a:xfrm rot="195460">
            <a:off x="3227982" y="2470557"/>
            <a:ext cx="2377440" cy="31089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 rot="21394454">
            <a:off x="792700" y="2816440"/>
            <a:ext cx="2377440" cy="31089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t Three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hidden">
          <a:xfrm>
            <a:off x="990" y="4800600"/>
            <a:ext cx="12191010" cy="13716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1722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8" y="4891326"/>
            <a:ext cx="5243341" cy="114386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9" y="3446687"/>
            <a:ext cx="5243341" cy="121876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idx="14"/>
          </p:nvPr>
        </p:nvSpPr>
        <p:spPr>
          <a:xfrm rot="21399265">
            <a:off x="6348116" y="454960"/>
            <a:ext cx="3291840" cy="246888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 rot="303383">
            <a:off x="9660140" y="669025"/>
            <a:ext cx="1951096" cy="2551434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1" y="350520"/>
            <a:ext cx="5029200" cy="597408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3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98C49-3398-4529-B56C-68157E8C309F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4B9A0-F7C6-4D5E-BD9C-859C5711F6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264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ECF96-EB26-43FB-AF05-8935C6D42B2E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8F763-D166-45F4-93C4-C22DE7CF90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5418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A56BF-915B-4CB3-9232-EEB9669F4918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3BDCE-ABB4-49C3-AFC0-B4DC0F732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82688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CEB0-F3AD-463E-A900-745450CDEDFB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27A-ABDE-4628-8348-B525060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453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2CE06-3B3E-4643-899A-F0BE0EA950CC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6F9C4-C7E4-46CE-AC12-2E1EE63F3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635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EBF77-88AE-4051-B927-50F15D6CE66A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7CD09-D7D2-4D77-8DC7-8A71C9EDCF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18902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5E167-8667-4274-9038-256BB91EE713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B11B1-76F0-4093-9886-15BCA0F0A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52928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CABD5-8DE1-4F6F-9BE5-A7679C41A311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1164D-E563-4FF8-870F-C2D96F608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71054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B46A-011A-4910-BBAA-5159E7F8A3EE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D36B9-BD63-400F-AAC3-99FA2FAF7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12405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D612-C808-46CA-BF18-D4AAB5FAE3F7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F609D-E3C5-44A0-B160-B94A27AA2E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87767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B1F9D-98CC-4FF0-A9EF-94E74BE01179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EE0FF-4539-44ED-8C9A-315703A01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43938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85891-0B1E-4B3F-8996-406893991EE1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7D38FC-4BE7-4FC8-8DEA-52989A1788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1698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1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19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C2C6F8EA-316C-41DE-B9A4-EDCC3A85ED9A}" type="datetimeFigureOut">
              <a:rPr lang="en-US" smtClean="0"/>
              <a:pPr/>
              <a:t>6/1/2019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1" y="4323847"/>
            <a:ext cx="6400800" cy="365125"/>
          </a:xfrm>
        </p:spPr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8"/>
            <a:ext cx="2743200" cy="365125"/>
          </a:xfrm>
        </p:spPr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4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6/1/2019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3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CEB0-F3AD-463E-A900-745450CDEDFB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27A-ABDE-4628-8348-B525060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693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753535"/>
            <a:ext cx="10820399" cy="2801935"/>
          </a:xfrm>
        </p:spPr>
        <p:txBody>
          <a:bodyPr anchor="b">
            <a:normAutofit/>
          </a:bodyPr>
          <a:lstStyle>
            <a:lvl1pPr algn="r">
              <a:defRPr sz="39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6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1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2C6F8EA-316C-41DE-B9A4-EDCC3A85ED9A}" type="datetimeFigureOut">
              <a:rPr lang="en-US" smtClean="0"/>
              <a:pPr/>
              <a:t>6/1/2019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381003"/>
            <a:ext cx="6991492" cy="364065"/>
          </a:xfrm>
        </p:spPr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2"/>
            <a:ext cx="643748" cy="365125"/>
          </a:xfrm>
        </p:spPr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1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194561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3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3132668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132668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4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8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57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3" y="746761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1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5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9" y="751243"/>
            <a:ext cx="3644962" cy="5467443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1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pPr/>
              <a:t>6/1/2019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2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2"/>
            <a:ext cx="10822034" cy="819355"/>
          </a:xfrm>
        </p:spPr>
        <p:txBody>
          <a:bodyPr anchor="b"/>
          <a:lstStyle>
            <a:lvl1pPr algn="l"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41"/>
            <a:ext cx="10821840" cy="3478161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5516717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pPr/>
              <a:t>6/1/2019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46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753534"/>
            <a:ext cx="10820400" cy="2802467"/>
          </a:xfrm>
        </p:spPr>
        <p:txBody>
          <a:bodyPr anchor="ctr"/>
          <a:lstStyle>
            <a:lvl1pPr algn="l"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5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2C6F8EA-316C-41DE-B9A4-EDCC3A85ED9A}" type="datetimeFigureOut">
              <a:rPr lang="en-US" smtClean="0"/>
              <a:pPr/>
              <a:t>6/1/2019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9943"/>
            <a:ext cx="6991492" cy="365125"/>
          </a:xfrm>
        </p:spPr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2"/>
            <a:ext cx="643748" cy="365125"/>
          </a:xfrm>
        </p:spPr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82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8" y="753534"/>
            <a:ext cx="10151533" cy="2604495"/>
          </a:xfrm>
        </p:spPr>
        <p:txBody>
          <a:bodyPr anchor="ctr"/>
          <a:lstStyle>
            <a:lvl1pPr algn="l"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8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8" y="3959864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2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2C6F8EA-316C-41DE-B9A4-EDCC3A85ED9A}" type="datetimeFigureOut">
              <a:rPr lang="en-US" smtClean="0"/>
              <a:pPr/>
              <a:t>6/1/2019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9943"/>
            <a:ext cx="6991492" cy="365125"/>
          </a:xfrm>
        </p:spPr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2"/>
            <a:ext cx="643748" cy="365125"/>
          </a:xfrm>
        </p:spPr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1" y="2701290"/>
            <a:ext cx="609600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5423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CEB0-F3AD-463E-A900-745450CDEDFB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27A-ABDE-4628-8348-B525060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15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3"/>
            <a:ext cx="10146186" cy="2511835"/>
          </a:xfrm>
        </p:spPr>
        <p:txBody>
          <a:bodyPr anchor="b"/>
          <a:lstStyle>
            <a:lvl1pPr algn="l"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7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5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2C6F8EA-316C-41DE-B9A4-EDCC3A85ED9A}" type="datetimeFigureOut">
              <a:rPr lang="en-US" smtClean="0"/>
              <a:pPr/>
              <a:t>6/1/2019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1" y="378885"/>
            <a:ext cx="6991492" cy="365125"/>
          </a:xfrm>
        </p:spPr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2"/>
            <a:ext cx="643748" cy="365125"/>
          </a:xfrm>
        </p:spPr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71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1" y="762001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pPr/>
              <a:t>6/1/2019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93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1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9" y="4191002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9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9" y="4873766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4" y="4191002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5" y="4873765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2" y="4191002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3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pPr/>
              <a:t>6/1/2019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53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2194561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6F8EA-316C-41DE-B9A4-EDCC3A85ED9A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8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7" y="745069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C2C6F8EA-316C-41DE-B9A4-EDCC3A85ED9A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1" y="381002"/>
            <a:ext cx="6991492" cy="365125"/>
          </a:xfrm>
        </p:spPr>
        <p:txBody>
          <a:bodyPr/>
          <a:lstStyle/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2"/>
            <a:ext cx="643748" cy="365125"/>
          </a:xfrm>
        </p:spPr>
        <p:txBody>
          <a:bodyPr/>
          <a:lstStyle/>
          <a:p>
            <a:fld id="{7DC1BBB0-96F0-4077-A278-0F3FB5C10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10354" y="5637364"/>
            <a:ext cx="6524446" cy="534836"/>
          </a:xfrm>
        </p:spPr>
        <p:txBody>
          <a:bodyPr>
            <a:normAutofit/>
          </a:bodyPr>
          <a:lstStyle>
            <a:lvl1pPr marL="0" indent="0" algn="l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subtitle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CEF9A-E7B3-4517-8038-65BEB7915A49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151119" y="342900"/>
            <a:ext cx="6583681" cy="384048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21360920">
            <a:off x="630474" y="924313"/>
            <a:ext cx="3840480" cy="512064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0354" y="4200633"/>
            <a:ext cx="6524446" cy="1370190"/>
          </a:xfrm>
        </p:spPr>
        <p:txBody>
          <a:bodyPr anchor="b">
            <a:normAutofit/>
          </a:bodyPr>
          <a:lstStyle>
            <a:lvl1pPr algn="l">
              <a:defRPr sz="4399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2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5780619" y="1169989"/>
            <a:ext cx="6419849" cy="4994275"/>
            <a:chOff x="4334933" y="1169931"/>
            <a:chExt cx="4814835" cy="4993802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1" y="533402"/>
            <a:ext cx="8206284" cy="3124201"/>
          </a:xfrm>
        </p:spPr>
        <p:txBody>
          <a:bodyPr anchor="b"/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3843868"/>
            <a:ext cx="6605666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62503-E35F-4E73-AF61-C779E99149D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4436200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1" y="533400"/>
            <a:ext cx="8739823" cy="376767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E29DD-150C-4390-8471-8255B44C4CD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28598800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1981201"/>
            <a:ext cx="8536624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487335"/>
            <a:ext cx="8536623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DC509-2F25-4D4B-B383-9ED3511A8DC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19565298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711201" y="533402"/>
            <a:ext cx="5266623" cy="37676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533400"/>
            <a:ext cx="5264317" cy="37592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61B47-7C49-4AA5-A783-06765998794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7167392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CEB0-F3AD-463E-A900-745450CDEDFB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27A-ABDE-4628-8348-B525060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0659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2" y="533400"/>
            <a:ext cx="4955822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200" y="1143002"/>
            <a:ext cx="5260623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3355" y="566738"/>
            <a:ext cx="501873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1143000"/>
            <a:ext cx="5275607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0EC46-1E74-44F5-90CC-5D2B6D3BD95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39805710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9DB42-D888-49EA-9CA1-1F087C8B77C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40431833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10FEB-8238-401D-B2BC-F2B1B1F9E2C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90544771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0" y="533400"/>
            <a:ext cx="4267200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533400"/>
            <a:ext cx="5918340" cy="54864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4890" y="2209804"/>
            <a:ext cx="4267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52395-ADC6-457E-9B8F-E3067C6F07B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99732756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4401" y="1447800"/>
            <a:ext cx="4751010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016000" y="914400"/>
            <a:ext cx="4374632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703" y="2743200"/>
            <a:ext cx="4752298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3B02B-D181-4FAD-9147-3C4134A35D2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70839884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11201" y="533400"/>
            <a:ext cx="107696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16003" y="3843867"/>
            <a:ext cx="970844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7F420-BE2C-4E0D-8DE5-CBEE9F41235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66369783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533400"/>
            <a:ext cx="10769600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114800"/>
            <a:ext cx="8511403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E5D39-8E90-492B-8802-094C590E695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46047395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1" y="7112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 smtClean="0"/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61601" y="2768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0" smtClean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2" y="533400"/>
            <a:ext cx="9146383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22400" y="3429000"/>
            <a:ext cx="8536623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301070"/>
            <a:ext cx="8509815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0B357-8E40-42F3-BFF1-FA9AD8BEA82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02210460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429000"/>
            <a:ext cx="8509815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5132982"/>
            <a:ext cx="8511403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798FB-2930-4146-86C5-27BC2A442FC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47550091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1" y="7112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0" smtClean="0"/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261601" y="2768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0" smtClean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3" y="533400"/>
            <a:ext cx="9146381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886200"/>
            <a:ext cx="8509815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953000"/>
            <a:ext cx="850981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076BE-823B-4525-ADE9-DBFAD395DF4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4129388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CEB0-F3AD-463E-A900-745450CDEDFB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27A-ABDE-4628-8348-B525060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102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034211" cy="2895600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928534"/>
            <a:ext cx="8509815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766737"/>
            <a:ext cx="850981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04139-027E-4483-BF91-D199C309C04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15815922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1" y="533401"/>
            <a:ext cx="8739823" cy="376767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4B621-81AA-402E-A48A-C142534B407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95840650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5208" y="533400"/>
            <a:ext cx="2725592" cy="4419600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1" y="533400"/>
            <a:ext cx="7800016" cy="5486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690BA-D289-4A12-95AB-F4984ED27FB0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46749394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1344" y="2784475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81344" y="4497070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986367" y="2784475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986367" y="4497070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6BEC0-B397-4C15-8EF8-0283BDF77264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B79B3-CE2D-43C6-9DBC-F04D69274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36418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10354" y="5637364"/>
            <a:ext cx="6524447" cy="534836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151119" y="342900"/>
            <a:ext cx="6583681" cy="384048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21360920">
            <a:off x="630474" y="924313"/>
            <a:ext cx="3840480" cy="512064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10354" y="4200633"/>
            <a:ext cx="6524447" cy="1370190"/>
          </a:xfrm>
        </p:spPr>
        <p:txBody>
          <a:bodyPr anchor="b"/>
          <a:lstStyle>
            <a:lvl1pPr algn="l">
              <a:defRPr sz="33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A9B1E-4D06-4AA4-9CB0-58F877E4C76D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F60D6-8527-4A23-BADC-070561841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1798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CEB0-F3AD-463E-A900-745450CDEDFB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27A-ABDE-4628-8348-B525060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85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CEB0-F3AD-463E-A900-745450CDEDFB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27A-ABDE-4628-8348-B525060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52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CEB0-F3AD-463E-A900-745450CDEDFB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DA27A-ABDE-4628-8348-B525060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7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0CEB0-F3AD-463E-A900-745450CDEDFB}" type="datetimeFigureOut">
              <a:rPr lang="en-US" smtClean="0"/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DA27A-ABDE-4628-8348-B52506081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34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718" r:id="rId14"/>
    <p:sldLayoutId id="2147483719" r:id="rId15"/>
    <p:sldLayoutId id="214748372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1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CBC96D-BB62-4FCC-8AE3-FE6AA0DD191B}" type="datetimeFigureOut">
              <a:rPr lang="en-US"/>
              <a:pPr>
                <a:defRPr/>
              </a:pPr>
              <a:t>6/1/2019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016FF62-1084-49E2-98A4-15FA92367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1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med">
    <p:fade/>
  </p:transition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94562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2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6F8EA-316C-41DE-B9A4-EDCC3A85ED9A}" type="datetimeFigureOut">
              <a:rPr lang="en-US" smtClean="0"/>
              <a:pPr/>
              <a:t>6/1/2019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7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079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r" defTabSz="914126" rtl="0" eaLnBrk="1" latinLnBrk="0" hangingPunct="1">
        <a:lnSpc>
          <a:spcPct val="90000"/>
        </a:lnSpc>
        <a:spcBef>
          <a:spcPct val="0"/>
        </a:spcBef>
        <a:buNone/>
        <a:defRPr sz="3999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8894233" y="3894138"/>
            <a:ext cx="3293534" cy="265906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71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1201" y="533400"/>
            <a:ext cx="8739717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6000" y="6172202"/>
            <a:ext cx="1602317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201" y="6172202"/>
            <a:ext cx="7749117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5317" y="5578477"/>
            <a:ext cx="114300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2F9A93E0-4625-41B7-A5E8-5F4F080A3BC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995252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</p:sldLayoutIdLst>
  <p:transition spd="med"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8_MFjDPjszE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youtu.be/Ox19hgKh24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f6XdzjezwQQ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youtube.com/watch?v=ZTqBCiFaFic" TargetMode="Externa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ebestclass.org/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clinton.k12.wi.us/maptest_sites/map_reading_rit.html" TargetMode="Externa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youtube.com/watch?v=po1htnhlDtw" TargetMode="Externa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www.youtube.com/watch?v=UcfVQ6dKvu0" TargetMode="Externa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7w06j2sHk8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DiQs9Oz24s" TargetMode="Externa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e4qF3H6q2Q" TargetMode="External"/><Relationship Id="rId2" Type="http://schemas.openxmlformats.org/officeDocument/2006/relationships/hyperlink" Target="https://www.youtube.com/watch?v=s0PeQVzmsgc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LZBhSGETfTY" TargetMode="External"/><Relationship Id="rId3" Type="http://schemas.openxmlformats.org/officeDocument/2006/relationships/hyperlink" Target="https://www.youtube.com/watch?v=Zq0CHqjGgbM" TargetMode="External"/><Relationship Id="rId7" Type="http://schemas.openxmlformats.org/officeDocument/2006/relationships/hyperlink" Target="https://www.youtube.com/watch?v=WtuNb5NNS_w" TargetMode="External"/><Relationship Id="rId2" Type="http://schemas.openxmlformats.org/officeDocument/2006/relationships/hyperlink" Target="https://www.youtube.com/watch?v=Qm2LW0rl7XI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vyJ5VxrKJAE" TargetMode="External"/><Relationship Id="rId5" Type="http://schemas.openxmlformats.org/officeDocument/2006/relationships/hyperlink" Target="https://www.youtube.com/watch?v=juyHu0nZhWQ" TargetMode="External"/><Relationship Id="rId4" Type="http://schemas.openxmlformats.org/officeDocument/2006/relationships/hyperlink" Target="https://www.youtube.com/watch?v=LNKWC4biOpw" TargetMode="External"/><Relationship Id="rId9" Type="http://schemas.openxmlformats.org/officeDocument/2006/relationships/hyperlink" Target="https://www.youtube.com/watch?v=Y9gHpIH9RTA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L5q0Y8hukU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s://www.youtube.com/watch?v=SrWzl5u0YqU" TargetMode="External"/><Relationship Id="rId1" Type="http://schemas.openxmlformats.org/officeDocument/2006/relationships/slideLayout" Target="../slideLayouts/slideLayout4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s://www.youtube.com/watch?v=IxaKRKPlVFQ" TargetMode="External"/><Relationship Id="rId1" Type="http://schemas.openxmlformats.org/officeDocument/2006/relationships/slideLayout" Target="../slideLayouts/slideLayout4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estclass.org/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3.xml"/><Relationship Id="rId4" Type="http://schemas.openxmlformats.org/officeDocument/2006/relationships/hyperlink" Target="http://www.timrasinski.com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86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9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idsongs.com/lyrics/" TargetMode="External"/><Relationship Id="rId3" Type="http://schemas.openxmlformats.org/officeDocument/2006/relationships/hyperlink" Target="https://www.youtube.com/watch?v=yyqkLsedw6o" TargetMode="External"/><Relationship Id="rId7" Type="http://schemas.openxmlformats.org/officeDocument/2006/relationships/image" Target="../media/image94.jpeg"/><Relationship Id="rId2" Type="http://schemas.openxmlformats.org/officeDocument/2006/relationships/hyperlink" Target="https://youtu.be/NDiQs9Oz24s" TargetMode="Externa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3.png"/><Relationship Id="rId5" Type="http://schemas.microsoft.com/office/2007/relationships/hdphoto" Target="../media/hdphoto1.wdp"/><Relationship Id="rId4" Type="http://schemas.openxmlformats.org/officeDocument/2006/relationships/image" Target="../media/image92.png"/><Relationship Id="rId9" Type="http://schemas.openxmlformats.org/officeDocument/2006/relationships/hyperlink" Target="https://www.youtube.com/watch?v=rKlbHPxy19o" TargetMode="Externa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youtube.com/watch?v=2oxpA0EF4Zg" TargetMode="External"/><Relationship Id="rId1" Type="http://schemas.openxmlformats.org/officeDocument/2006/relationships/slideLayout" Target="../slideLayouts/slideLayout5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3.wdp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11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9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4.jpeg"/><Relationship Id="rId11" Type="http://schemas.openxmlformats.org/officeDocument/2006/relationships/image" Target="../media/image117.jpeg"/><Relationship Id="rId5" Type="http://schemas.openxmlformats.org/officeDocument/2006/relationships/image" Target="../media/image113.jpeg"/><Relationship Id="rId10" Type="http://schemas.openxmlformats.org/officeDocument/2006/relationships/image" Target="../media/image10.png"/><Relationship Id="rId4" Type="http://schemas.openxmlformats.org/officeDocument/2006/relationships/image" Target="../media/image112.jpeg"/><Relationship Id="rId9" Type="http://schemas.openxmlformats.org/officeDocument/2006/relationships/image" Target="../media/image1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135085"/>
            <a:ext cx="12192000" cy="1825096"/>
          </a:xfrm>
        </p:spPr>
        <p:txBody>
          <a:bodyPr>
            <a:normAutofit/>
          </a:bodyPr>
          <a:lstStyle/>
          <a:p>
            <a:pPr algn="ctr"/>
            <a:r>
              <a:rPr lang="en-US" sz="6000" b="1" cap="none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UNBALANCED LITERACY</a:t>
            </a:r>
            <a:endParaRPr lang="en-US" sz="6000" b="1" cap="none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923925" y="0"/>
            <a:ext cx="17904539" cy="6858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Chase Young, Ph.D. – Sam Houston State University 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tumblr_lp14lscEvX1r0rcpro1_r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727" y="25009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4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24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Let’s Practice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https://youtu.be/8_MFjDPjszE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12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Image result for running record co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-84237"/>
            <a:ext cx="5375275" cy="694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running record cod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1289844"/>
            <a:ext cx="6350000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62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524000" y="1214438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Talk with some people about what questions or insights you have…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I’ll know you are done when you give someone a high five and tell them they look fabulous.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585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22990" y="5094778"/>
            <a:ext cx="5243341" cy="1218766"/>
          </a:xfrm>
        </p:spPr>
        <p:txBody>
          <a:bodyPr>
            <a:normAutofit/>
          </a:bodyPr>
          <a:lstStyle/>
          <a:p>
            <a:r>
              <a:rPr lang="en-US" sz="5400" dirty="0" smtClean="0"/>
              <a:t>  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Questions?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" b="936"/>
          <a:stretch>
            <a:fillRect/>
          </a:stretch>
        </p:blipFill>
        <p:spPr>
          <a:xfrm rot="303383">
            <a:off x="7349494" y="352564"/>
            <a:ext cx="4363677" cy="5706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" y="547343"/>
            <a:ext cx="6172853" cy="36998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3407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hlinkClick r:id="rId2"/>
              </a:rPr>
              <a:t>OBSERVATION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87" y="1533525"/>
            <a:ext cx="10106025" cy="5181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41419" y="365125"/>
            <a:ext cx="68733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>
                <a:hlinkClick r:id="rId4"/>
              </a:rPr>
              <a:t>K OBSERVATION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7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22990" y="5094778"/>
            <a:ext cx="5243341" cy="1218766"/>
          </a:xfrm>
        </p:spPr>
        <p:txBody>
          <a:bodyPr>
            <a:normAutofit/>
          </a:bodyPr>
          <a:lstStyle/>
          <a:p>
            <a:r>
              <a:rPr lang="en-US" sz="5400" dirty="0" smtClean="0"/>
              <a:t>  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Reflections?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3383">
            <a:off x="6839931" y="1302659"/>
            <a:ext cx="4363677" cy="3272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25" y="547343"/>
            <a:ext cx="4933089" cy="36998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8334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idx="13"/>
          </p:nvPr>
        </p:nvSpPr>
        <p:spPr/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1" y="380362"/>
            <a:ext cx="12135013" cy="613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4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2" t="12867" r="164" b="-977"/>
          <a:stretch/>
        </p:blipFill>
        <p:spPr>
          <a:xfrm>
            <a:off x="1123950" y="1314449"/>
            <a:ext cx="10039350" cy="429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3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142992"/>
            <a:ext cx="11141632" cy="876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40" y="2352675"/>
            <a:ext cx="8065667" cy="32978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 descr="http://burkspto.digitalpto.com/files/2011/10/burks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352675"/>
            <a:ext cx="2778595" cy="2065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7877" y="2438400"/>
            <a:ext cx="169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1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orizontal Scroll 3"/>
          <p:cNvSpPr/>
          <p:nvPr/>
        </p:nvSpPr>
        <p:spPr>
          <a:xfrm>
            <a:off x="597877" y="1545977"/>
            <a:ext cx="650630" cy="41030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516" y="1309687"/>
            <a:ext cx="4867275" cy="4867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47" y="520578"/>
            <a:ext cx="1819275" cy="1057275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79" y="681037"/>
            <a:ext cx="4848225" cy="5495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722" y="76738"/>
            <a:ext cx="3068881" cy="60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8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8447314" y="616616"/>
            <a:ext cx="3196046" cy="1957244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linkClick r:id="rId2"/>
              </a:rPr>
              <a:t>Introduction</a:t>
            </a:r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by Dylan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5" y="400595"/>
            <a:ext cx="8223279" cy="616745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509554" y="2438400"/>
            <a:ext cx="1053737" cy="1132114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e Continuum of Literacy Learning, Grades PreK-8: A Guide to Teaching, Second Edi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541" y="1027554"/>
            <a:ext cx="3699321" cy="479489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7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8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4147" y="1273578"/>
            <a:ext cx="9405017" cy="529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3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Creating the Lesson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www.thebestclass.org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7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524000" y="1214438"/>
            <a:ext cx="9144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Talk with some people about what questions or insights you have…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I’ll know you are done when you give someone a handshake and say, “You are an amazing teacher.”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9407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22990" y="5094778"/>
            <a:ext cx="5243341" cy="1218766"/>
          </a:xfrm>
        </p:spPr>
        <p:txBody>
          <a:bodyPr>
            <a:normAutofit/>
          </a:bodyPr>
          <a:lstStyle/>
          <a:p>
            <a:r>
              <a:rPr lang="en-US" sz="5400" dirty="0" smtClean="0"/>
              <a:t>  </a:t>
            </a:r>
            <a:r>
              <a:rPr lang="en-US" sz="5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Questions?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3383">
            <a:off x="7349494" y="815875"/>
            <a:ext cx="4363677" cy="4779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72" y="547343"/>
            <a:ext cx="5553196" cy="36998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6936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unny Teach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257" y="434793"/>
            <a:ext cx="9542417" cy="61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8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6" y="0"/>
            <a:ext cx="9582150" cy="690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0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Funny-Teachers-Me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677" y="365125"/>
            <a:ext cx="8758646" cy="633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31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6" name="Picture 4" descr="Funny-Teachers-Me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791" y="0"/>
            <a:ext cx="5145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49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33375"/>
            <a:ext cx="91440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1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41417" y="2167392"/>
            <a:ext cx="9144000" cy="2306637"/>
          </a:xfrm>
        </p:spPr>
        <p:txBody>
          <a:bodyPr>
            <a:normAutofit/>
          </a:bodyPr>
          <a:lstStyle/>
          <a:p>
            <a:r>
              <a:rPr lang="en-US" dirty="0" smtClean="0"/>
              <a:t>Situating Guided Reading in the BLP Classroom</a:t>
            </a:r>
            <a:endParaRPr lang="en-US" dirty="0"/>
          </a:p>
        </p:txBody>
      </p:sp>
      <p:sp>
        <p:nvSpPr>
          <p:cNvPr id="3" name="Subtitle 6"/>
          <p:cNvSpPr>
            <a:spLocks noGrp="1"/>
          </p:cNvSpPr>
          <p:nvPr>
            <p:ph type="subTitle" idx="1"/>
          </p:nvPr>
        </p:nvSpPr>
        <p:spPr>
          <a:xfrm>
            <a:off x="1541417" y="4474029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 smtClean="0"/>
              <a:t>Objective: Teachers will remain sane. </a:t>
            </a:r>
          </a:p>
        </p:txBody>
      </p:sp>
    </p:spTree>
    <p:extLst>
      <p:ext uri="{BB962C8B-B14F-4D97-AF65-F5344CB8AC3E}">
        <p14:creationId xmlns:p14="http://schemas.microsoft.com/office/powerpoint/2010/main" val="220479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312228" y="4200633"/>
            <a:ext cx="6422571" cy="1370190"/>
          </a:xfrm>
        </p:spPr>
        <p:txBody>
          <a:bodyPr/>
          <a:lstStyle/>
          <a:p>
            <a:r>
              <a:rPr lang="en-US" dirty="0" smtClean="0"/>
              <a:t>Your Choice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45" y="431075"/>
            <a:ext cx="4616632" cy="4616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713" y="173708"/>
            <a:ext cx="5930537" cy="444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2" b="11112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Workstations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4584">
            <a:off x="579956" y="883197"/>
            <a:ext cx="4533126" cy="339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8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02228" y="2144712"/>
            <a:ext cx="10355160" cy="2964226"/>
          </a:xfrm>
        </p:spPr>
        <p:txBody>
          <a:bodyPr>
            <a:normAutofit fontScale="85000" lnSpcReduction="20000"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MY GOAL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Reading and/or Writing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No Grading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Never Ending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Easy For Me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Practice for Them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864575"/>
            <a:ext cx="8004663" cy="5336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23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Buddy Reading Station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Yup, they read together. It’s more fun.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Image result for buddy rea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829">
            <a:off x="7423151" y="523876"/>
            <a:ext cx="4286250" cy="330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9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Station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31850" y="4562475"/>
            <a:ext cx="11324492" cy="16557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Tumble Books, </a:t>
            </a:r>
            <a:r>
              <a:rPr lang="en-US" dirty="0" err="1" smtClean="0">
                <a:solidFill>
                  <a:schemeClr val="tx1"/>
                </a:solidFill>
              </a:rPr>
              <a:t>Starfall</a:t>
            </a:r>
            <a:r>
              <a:rPr lang="en-US" dirty="0" smtClean="0">
                <a:solidFill>
                  <a:schemeClr val="tx1"/>
                </a:solidFill>
              </a:rPr>
              <a:t>, ABC Mouse, </a:t>
            </a:r>
            <a:r>
              <a:rPr lang="en-US" dirty="0" err="1" smtClean="0">
                <a:solidFill>
                  <a:schemeClr val="tx1"/>
                </a:solidFill>
              </a:rPr>
              <a:t>iStation</a:t>
            </a:r>
            <a:r>
              <a:rPr lang="en-US" dirty="0" smtClean="0">
                <a:solidFill>
                  <a:schemeClr val="tx1"/>
                </a:solidFill>
              </a:rPr>
              <a:t>, District stuff, AR, etc.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50" y="1471612"/>
            <a:ext cx="381000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4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Computer Station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076325" y="4630737"/>
            <a:ext cx="11324492" cy="16557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Reading/Writing Games, Research Projects, </a:t>
            </a:r>
            <a:r>
              <a:rPr lang="en-US" dirty="0" err="1" smtClean="0">
                <a:solidFill>
                  <a:schemeClr val="tx1"/>
                </a:solidFill>
              </a:rPr>
              <a:t>Webquests</a:t>
            </a:r>
            <a:r>
              <a:rPr lang="en-US" dirty="0" smtClean="0">
                <a:solidFill>
                  <a:schemeClr val="tx1"/>
                </a:solidFill>
              </a:rPr>
              <a:t>, etc.</a:t>
            </a:r>
            <a:endParaRPr lang="en-US" dirty="0" smtClean="0">
              <a:solidFill>
                <a:schemeClr val="tx1"/>
              </a:solidFill>
              <a:hlinkClick r:id="rId2"/>
            </a:endParaRPr>
          </a:p>
          <a:p>
            <a:endParaRPr lang="en-US" dirty="0" smtClean="0">
              <a:hlinkClick r:id="rId2"/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0619">
            <a:off x="7587158" y="583397"/>
            <a:ext cx="4228767" cy="299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3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Listening Stations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8525" y="4494213"/>
            <a:ext cx="13161034" cy="173789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Books on “tape”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6" name="Picture 2" descr="Image result for listening to stories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046">
            <a:off x="6584950" y="571500"/>
            <a:ext cx="5054600" cy="338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Making/Writing Words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Magnetic letters, playdough, stamps, word ladders, crossword puzzles, etc.</a:t>
            </a:r>
          </a:p>
        </p:txBody>
      </p:sp>
      <p:pic>
        <p:nvPicPr>
          <p:cNvPr id="7170" name="Picture 2" descr="Image result for kids wri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5" y="463550"/>
            <a:ext cx="604837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7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 Station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‘</a:t>
            </a:r>
            <a:r>
              <a:rPr lang="en-US" dirty="0" err="1" smtClean="0">
                <a:solidFill>
                  <a:schemeClr val="tx1"/>
                </a:solidFill>
              </a:rPr>
              <a:t>Cause</a:t>
            </a:r>
            <a:r>
              <a:rPr lang="en-US" dirty="0" smtClean="0">
                <a:solidFill>
                  <a:schemeClr val="tx1"/>
                </a:solidFill>
              </a:rPr>
              <a:t> it’s a good time!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(of course you’ll have to get creative to add rigor)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41298">
            <a:off x="6224586" y="485774"/>
            <a:ext cx="5033963" cy="377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714" y="659347"/>
            <a:ext cx="7534096" cy="565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Poetry Station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Rehearse and recite poetry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194" name="Picture 2" descr="Image result for kid reciting poe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434">
            <a:off x="5765800" y="320675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45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Readers Theater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Groups rehearse and perform scripts (more on this later)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37" y="600075"/>
            <a:ext cx="4681538" cy="28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Song Writing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Yeah, about anything. One time I had a social studies theme. Here’s an </a:t>
            </a:r>
            <a:r>
              <a:rPr lang="en-US" dirty="0" smtClean="0">
                <a:solidFill>
                  <a:schemeClr val="tx1"/>
                </a:solidFill>
                <a:hlinkClick r:id="rId2"/>
              </a:rPr>
              <a:t>example</a:t>
            </a:r>
            <a:r>
              <a:rPr lang="en-US" dirty="0" smtClean="0">
                <a:solidFill>
                  <a:schemeClr val="tx1"/>
                </a:solidFill>
              </a:rPr>
              <a:t>…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We also had a rolling </a:t>
            </a:r>
            <a:r>
              <a:rPr lang="en-US" dirty="0" err="1" smtClean="0">
                <a:solidFill>
                  <a:schemeClr val="tx1"/>
                </a:solidFill>
              </a:rPr>
              <a:t>potty</a:t>
            </a:r>
            <a:r>
              <a:rPr lang="en-US" dirty="0" smtClean="0">
                <a:solidFill>
                  <a:schemeClr val="tx1"/>
                </a:solidFill>
              </a:rPr>
              <a:t> break song…we loved it. Everyone else hated it.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218" name="Picture 2" descr="Image result for kids singing fun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304800"/>
            <a:ext cx="2797175" cy="388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43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Writing Station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Write. Write. Write.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Story cubes, prompts,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mailbox, </a:t>
            </a:r>
            <a:r>
              <a:rPr lang="en-US" dirty="0" err="1" smtClean="0">
                <a:solidFill>
                  <a:schemeClr val="tx1"/>
                </a:solidFill>
              </a:rPr>
              <a:t>wonderbox</a:t>
            </a:r>
            <a:r>
              <a:rPr lang="en-US" dirty="0" smtClean="0">
                <a:solidFill>
                  <a:schemeClr val="tx1"/>
                </a:solidFill>
              </a:rPr>
              <a:t>, etc.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249" y="103309"/>
            <a:ext cx="6112751" cy="667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55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 Circles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Candid Camera</a:t>
            </a:r>
            <a:endParaRPr lang="en-US" dirty="0"/>
          </a:p>
        </p:txBody>
      </p:sp>
      <p:pic>
        <p:nvPicPr>
          <p:cNvPr id="10242" name="Picture 2" descr="Image result for literature circ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920750"/>
            <a:ext cx="3825875" cy="302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26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Comprehension Stations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Examples from my 2</a:t>
            </a:r>
            <a:r>
              <a:rPr lang="en-US" baseline="30000" dirty="0" smtClean="0">
                <a:solidFill>
                  <a:schemeClr val="tx1"/>
                </a:solidFill>
              </a:rPr>
              <a:t>nd</a:t>
            </a:r>
            <a:r>
              <a:rPr lang="en-US" dirty="0" smtClean="0">
                <a:solidFill>
                  <a:schemeClr val="tx1"/>
                </a:solidFill>
              </a:rPr>
              <a:t> Grade Class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5843" name="Picture 3" descr="C:\Users\Chaser\Pictures\phone-6-13\9-4-2013(1)\DSCN88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6400" y="304800"/>
            <a:ext cx="6400800" cy="6400800"/>
          </a:xfrm>
        </p:spPr>
      </p:pic>
    </p:spTree>
    <p:extLst>
      <p:ext uri="{BB962C8B-B14F-4D97-AF65-F5344CB8AC3E}">
        <p14:creationId xmlns:p14="http://schemas.microsoft.com/office/powerpoint/2010/main" val="49559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Chaser\Pictures\phone-6-13\9-4-2013(1)\DSCN88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152400"/>
            <a:ext cx="6491817" cy="649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9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Chaser\Pictures\phone-6-13\9-4-2013(1)\DSCN88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52400"/>
            <a:ext cx="6604000" cy="660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35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Chaser\Pictures\phone-6-13\9-4-2013(1)\DSCN88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152400"/>
            <a:ext cx="6616700" cy="661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66561" y="261256"/>
            <a:ext cx="2396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hlinkClick r:id="rId3"/>
              </a:rPr>
              <a:t>Bonus Video!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2285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68146" y="2400617"/>
            <a:ext cx="979146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9600" dirty="0" smtClean="0">
                <a:hlinkClick r:id="rId2"/>
              </a:rPr>
              <a:t>Take </a:t>
            </a:r>
            <a:r>
              <a:rPr lang="en-US" sz="9600" dirty="0">
                <a:hlinkClick r:id="rId2"/>
              </a:rPr>
              <a:t>our Test</a:t>
            </a:r>
            <a:endParaRPr lang="en-US" sz="9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2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Chaser\Pictures\phone-6-13\9-4-2013(1)\DSCN88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1" y="228600"/>
            <a:ext cx="6311900" cy="631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52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Chaser\Pictures\phone-6-13\9-4-2013(1)\DSCN88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520700"/>
            <a:ext cx="789940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85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" descr="C:\Users\Chaser\Pictures\phone-6-13\9-4-2013(1)\DSCN88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520700"/>
            <a:ext cx="789940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51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Chaser\Pictures\phone-6-13\9-4-2013(1)\DSCN88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520700"/>
            <a:ext cx="789940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03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Chaser\Pictures\phone-6-13\9-4-2013(1)\DSCN88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520700"/>
            <a:ext cx="789940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85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Chaser\Pictures\phone-6-13\9-4-2013(1)\DSCN88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520700"/>
            <a:ext cx="789940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74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Chaser\Pictures\phone-6-13\9-4-2013(1)\DSCN88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520700"/>
            <a:ext cx="789940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196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Chaser\Pictures\phone-6-13\9-4-2013(1)\DSCN88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520700"/>
            <a:ext cx="789940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3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Chaser\Pictures\phone-6-13\9-4-2013(1)\DSCN88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-520700"/>
            <a:ext cx="7899400" cy="790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50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Chaser\Pictures\phone-6-13\9-4-2013(1)\DSCN88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18" y="466725"/>
            <a:ext cx="10534649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95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8" b="11848"/>
          <a:stretch>
            <a:fillRect/>
          </a:stretch>
        </p:blipFill>
        <p:spPr>
          <a:xfrm>
            <a:off x="1175657" y="650738"/>
            <a:ext cx="9977024" cy="5819729"/>
          </a:xfrm>
        </p:spPr>
      </p:pic>
    </p:spTree>
    <p:extLst>
      <p:ext uri="{BB962C8B-B14F-4D97-AF65-F5344CB8AC3E}">
        <p14:creationId xmlns:p14="http://schemas.microsoft.com/office/powerpoint/2010/main" val="28425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Book Trailers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Kids read books together, wrote, and produced </a:t>
            </a:r>
            <a:r>
              <a:rPr lang="en-US" dirty="0" smtClean="0">
                <a:solidFill>
                  <a:schemeClr val="tx1"/>
                </a:solidFill>
                <a:hlinkClick r:id="rId2"/>
              </a:rPr>
              <a:t>book trailers </a:t>
            </a:r>
            <a:r>
              <a:rPr lang="en-US" dirty="0" smtClean="0">
                <a:solidFill>
                  <a:schemeClr val="tx1"/>
                </a:solidFill>
              </a:rPr>
              <a:t>using </a:t>
            </a:r>
            <a:r>
              <a:rPr lang="en-US" dirty="0" smtClean="0">
                <a:solidFill>
                  <a:schemeClr val="tx1"/>
                </a:solidFill>
                <a:hlinkClick r:id="rId3"/>
              </a:rPr>
              <a:t>explain everything</a:t>
            </a:r>
            <a:r>
              <a:rPr lang="en-US" dirty="0" smtClean="0">
                <a:solidFill>
                  <a:schemeClr val="tx1"/>
                </a:solidFill>
              </a:rPr>
              <a:t>.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25" y="620429"/>
            <a:ext cx="4476750" cy="361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2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0970" y="507266"/>
            <a:ext cx="49529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2"/>
              </a:rPr>
              <a:t>Diary of a Second Grader</a:t>
            </a: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://www.youtube.com/watch?v=Qm2LW0rl7XI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790970" y="1277094"/>
            <a:ext cx="51565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Another Diary</a:t>
            </a:r>
          </a:p>
          <a:p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://www.youtube.com/watch?v=Zq0CHqjGgbM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90970" y="2829148"/>
            <a:ext cx="52777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Math…</a:t>
            </a:r>
          </a:p>
          <a:p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://www.youtube.com/watch?v=LNKWC4biOpw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90970" y="3619723"/>
            <a:ext cx="50342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Life Cycles…</a:t>
            </a:r>
          </a:p>
          <a:p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://www.youtube.com/watch?v=juyHu0nZhWQ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790970" y="4406086"/>
            <a:ext cx="48081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6"/>
              </a:rPr>
              <a:t>Webcast</a:t>
            </a:r>
          </a:p>
          <a:p>
            <a:r>
              <a:rPr lang="en-US" dirty="0" smtClean="0">
                <a:hlinkClick r:id="rId6"/>
              </a:rPr>
              <a:t>https</a:t>
            </a:r>
            <a:r>
              <a:rPr lang="en-US" dirty="0">
                <a:hlinkClick r:id="rId6"/>
              </a:rPr>
              <a:t>://www.youtube.com/watch?v=vyJ5VxrKJAE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90970" y="5192449"/>
            <a:ext cx="51377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7"/>
              </a:rPr>
              <a:t>RT Scripts</a:t>
            </a:r>
          </a:p>
          <a:p>
            <a:r>
              <a:rPr lang="en-US" dirty="0" smtClean="0">
                <a:hlinkClick r:id="rId7"/>
              </a:rPr>
              <a:t>https</a:t>
            </a:r>
            <a:r>
              <a:rPr lang="en-US" dirty="0">
                <a:hlinkClick r:id="rId7"/>
              </a:rPr>
              <a:t>://www.youtube.com/watch?v=WtuNb5NNS_w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90970" y="2046922"/>
            <a:ext cx="31121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8"/>
              </a:rPr>
              <a:t>Biography</a:t>
            </a:r>
          </a:p>
          <a:p>
            <a:r>
              <a:rPr lang="en-US" dirty="0" smtClean="0">
                <a:hlinkClick r:id="rId8"/>
              </a:rPr>
              <a:t>https</a:t>
            </a:r>
            <a:r>
              <a:rPr lang="en-US" dirty="0">
                <a:hlinkClick r:id="rId8"/>
              </a:rPr>
              <a:t>://</a:t>
            </a:r>
            <a:r>
              <a:rPr lang="en-US" dirty="0" smtClean="0">
                <a:hlinkClick r:id="rId8"/>
              </a:rPr>
              <a:t>youtu.be/LZBhSGETfTY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90970" y="5978812"/>
            <a:ext cx="4934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9"/>
              </a:rPr>
              <a:t>Conferring with an Avatar</a:t>
            </a:r>
          </a:p>
          <a:p>
            <a:r>
              <a:rPr lang="en-US" dirty="0" smtClean="0">
                <a:hlinkClick r:id="rId9"/>
              </a:rPr>
              <a:t>https</a:t>
            </a:r>
            <a:r>
              <a:rPr lang="en-US" dirty="0">
                <a:hlinkClick r:id="rId9"/>
              </a:rPr>
              <a:t>://www.youtube.com/watch?v=Y9gHpIH9RTA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00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Image result for funny teacher me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759" y="272504"/>
            <a:ext cx="4770484" cy="634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955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2"/>
          <p:cNvSpPr>
            <a:spLocks noGrp="1"/>
          </p:cNvSpPr>
          <p:nvPr>
            <p:ph type="title"/>
          </p:nvPr>
        </p:nvSpPr>
        <p:spPr>
          <a:xfrm>
            <a:off x="228600" y="381000"/>
            <a:ext cx="1295400" cy="8382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 smtClean="0">
                <a:solidFill>
                  <a:schemeClr val="bg2">
                    <a:lumMod val="50000"/>
                  </a:schemeClr>
                </a:solidFill>
              </a:rPr>
              <a:t>TIER </a:t>
            </a:r>
            <a:r>
              <a:rPr lang="en-US" altLang="en-US" b="1" dirty="0">
                <a:solidFill>
                  <a:schemeClr val="bg2">
                    <a:lumMod val="50000"/>
                  </a:schemeClr>
                </a:solidFill>
              </a:rPr>
              <a:t>I</a:t>
            </a:r>
            <a:endParaRPr lang="en-US" altLang="en-US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609600"/>
            <a:ext cx="5229225" cy="5186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0115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9736" y="365516"/>
            <a:ext cx="9141619" cy="2306037"/>
          </a:xfrm>
        </p:spPr>
        <p:txBody>
          <a:bodyPr/>
          <a:lstStyle/>
          <a:p>
            <a:r>
              <a:rPr lang="en-US" dirty="0" smtClean="0"/>
              <a:t>Listen child…</a:t>
            </a:r>
            <a:br>
              <a:rPr lang="en-US" dirty="0" smtClean="0"/>
            </a:br>
            <a:r>
              <a:rPr lang="en-US" dirty="0" smtClean="0"/>
              <a:t>…and you shall read.</a:t>
            </a:r>
            <a:endParaRPr lang="en-US" dirty="0"/>
          </a:p>
        </p:txBody>
      </p:sp>
      <p:pic>
        <p:nvPicPr>
          <p:cNvPr id="1030" name="Picture 6" descr="Image may contain: one or more people, people sitting and in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600200"/>
            <a:ext cx="4902827" cy="3677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may contain: 2 peo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2401"/>
            <a:ext cx="3335728" cy="5930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81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1066801" y="2819400"/>
            <a:ext cx="10620375" cy="3240088"/>
          </a:xfrm>
        </p:spPr>
        <p:txBody>
          <a:bodyPr rtlCol="0">
            <a:noAutofit/>
          </a:bodyPr>
          <a:lstStyle/>
          <a:p>
            <a:pPr eaLnBrk="1" fontAlgn="auto" hangingPunct="1">
              <a:defRPr/>
            </a:pPr>
            <a:r>
              <a:rPr lang="en-US" altLang="en-US" sz="3200" dirty="0">
                <a:solidFill>
                  <a:schemeClr val="bg2">
                    <a:lumMod val="75000"/>
                  </a:schemeClr>
                </a:solidFill>
              </a:rPr>
              <a:t>Monday: Select scripts and read for meaning</a:t>
            </a:r>
          </a:p>
          <a:p>
            <a:pPr eaLnBrk="1" fontAlgn="auto" hangingPunct="1">
              <a:defRPr/>
            </a:pPr>
            <a:r>
              <a:rPr lang="en-US" altLang="en-US" sz="3200" dirty="0">
                <a:solidFill>
                  <a:schemeClr val="bg2">
                    <a:lumMod val="75000"/>
                  </a:schemeClr>
                </a:solidFill>
              </a:rPr>
              <a:t>Tuesday: Choose parts and focus on automaticity</a:t>
            </a:r>
          </a:p>
          <a:p>
            <a:pPr eaLnBrk="1" fontAlgn="auto" hangingPunct="1">
              <a:defRPr/>
            </a:pPr>
            <a:r>
              <a:rPr lang="en-US" altLang="en-US" sz="3200" dirty="0">
                <a:solidFill>
                  <a:schemeClr val="bg2">
                    <a:lumMod val="75000"/>
                  </a:schemeClr>
                </a:solidFill>
              </a:rPr>
              <a:t>Wednesday: Focus on Prosody</a:t>
            </a:r>
          </a:p>
          <a:p>
            <a:pPr eaLnBrk="1" fontAlgn="auto" hangingPunct="1">
              <a:defRPr/>
            </a:pPr>
            <a:r>
              <a:rPr lang="en-US" altLang="en-US" sz="3200" dirty="0">
                <a:solidFill>
                  <a:schemeClr val="bg2">
                    <a:lumMod val="75000"/>
                  </a:schemeClr>
                </a:solidFill>
              </a:rPr>
              <a:t>Thursday: Practice Performance</a:t>
            </a:r>
          </a:p>
          <a:p>
            <a:pPr eaLnBrk="1" fontAlgn="auto" hangingPunct="1">
              <a:defRPr/>
            </a:pPr>
            <a:r>
              <a:rPr lang="en-US" altLang="en-US" sz="3200" dirty="0">
                <a:solidFill>
                  <a:schemeClr val="bg2">
                    <a:lumMod val="75000"/>
                  </a:schemeClr>
                </a:solidFill>
              </a:rPr>
              <a:t>Friday: Performance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1" y="356394"/>
            <a:ext cx="6581775" cy="2152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213682" y="171729"/>
            <a:ext cx="19656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4800" dirty="0">
                <a:solidFill>
                  <a:prstClr val="white"/>
                </a:solidFill>
                <a:latin typeface="Century Gothic" panose="020B0502020202020204"/>
                <a:hlinkClick r:id="rId3"/>
              </a:rPr>
              <a:t>Video</a:t>
            </a:r>
            <a:endParaRPr lang="en-US" sz="4800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168276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962400" y="-76200"/>
            <a:ext cx="7510462" cy="18240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6000" dirty="0">
                <a:solidFill>
                  <a:schemeClr val="bg2">
                    <a:lumMod val="50000"/>
                  </a:schemeClr>
                </a:solidFill>
              </a:rPr>
              <a:t>The Performance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>
          <a:xfrm>
            <a:off x="5029200" y="2438401"/>
            <a:ext cx="7510462" cy="998537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F496F"/>
                </a:solidFill>
                <a:hlinkClick r:id="rId2"/>
              </a:rPr>
              <a:t>Video</a:t>
            </a:r>
            <a:r>
              <a:rPr lang="en-US" altLang="en-US" dirty="0" smtClean="0">
                <a:solidFill>
                  <a:srgbClr val="0F496F"/>
                </a:solidFill>
              </a:rPr>
              <a:t> (Example)</a:t>
            </a:r>
          </a:p>
        </p:txBody>
      </p:sp>
      <p:pic>
        <p:nvPicPr>
          <p:cNvPr id="33794" name="Picture 2" descr="Image result for pee ew is that you bert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353">
            <a:off x="8096541" y="1843379"/>
            <a:ext cx="2596267" cy="2596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1704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1" y="457200"/>
            <a:ext cx="8737547" cy="1524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There Was An Old Woman – 4 Parts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569" y="1826043"/>
            <a:ext cx="10512862" cy="9173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Narrator 1: There </a:t>
            </a:r>
            <a:r>
              <a:rPr lang="en-US" sz="2400" dirty="0">
                <a:solidFill>
                  <a:schemeClr val="bg1"/>
                </a:solidFill>
              </a:rPr>
              <a:t>was an old woman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Who lived in a shoe;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3912" y="2661339"/>
            <a:ext cx="5200710" cy="1199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399" dirty="0">
                <a:solidFill>
                  <a:prstClr val="black"/>
                </a:solidFill>
                <a:latin typeface="Century Gothic" panose="020B0502020202020204"/>
              </a:rPr>
              <a:t>Narrator 2: With so many children,</a:t>
            </a:r>
            <a:br>
              <a:rPr lang="en-US" sz="2399" dirty="0">
                <a:solidFill>
                  <a:prstClr val="black"/>
                </a:solidFill>
                <a:latin typeface="Century Gothic" panose="020B0502020202020204"/>
              </a:rPr>
            </a:br>
            <a:r>
              <a:rPr lang="en-US" sz="2399" dirty="0">
                <a:solidFill>
                  <a:prstClr val="black"/>
                </a:solidFill>
                <a:latin typeface="Century Gothic" panose="020B0502020202020204"/>
              </a:rPr>
              <a:t>What else could she do?</a:t>
            </a:r>
          </a:p>
          <a:p>
            <a:pPr defTabSz="457200"/>
            <a:endParaRPr lang="en-US" sz="2399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201" y="3622380"/>
            <a:ext cx="6104569" cy="830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399" dirty="0">
                <a:solidFill>
                  <a:prstClr val="black"/>
                </a:solidFill>
                <a:latin typeface="Century Gothic" panose="020B0502020202020204"/>
              </a:rPr>
              <a:t>Narrator 3: Their home had no windows,</a:t>
            </a:r>
            <a:br>
              <a:rPr lang="en-US" sz="2399" dirty="0">
                <a:solidFill>
                  <a:prstClr val="black"/>
                </a:solidFill>
                <a:latin typeface="Century Gothic" panose="020B0502020202020204"/>
              </a:rPr>
            </a:br>
            <a:r>
              <a:rPr lang="en-US" sz="2399" dirty="0">
                <a:solidFill>
                  <a:prstClr val="black"/>
                </a:solidFill>
                <a:latin typeface="Century Gothic" panose="020B0502020202020204"/>
              </a:rPr>
              <a:t>No doors, and no locks—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48093" y="4665463"/>
            <a:ext cx="5308084" cy="1199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399" dirty="0">
                <a:solidFill>
                  <a:prstClr val="black"/>
                </a:solidFill>
                <a:latin typeface="Century Gothic" panose="020B0502020202020204"/>
              </a:rPr>
              <a:t>Narrator 4: The kids were all happy</a:t>
            </a:r>
            <a:br>
              <a:rPr lang="en-US" sz="2399" dirty="0">
                <a:solidFill>
                  <a:prstClr val="black"/>
                </a:solidFill>
                <a:latin typeface="Century Gothic" panose="020B0502020202020204"/>
              </a:rPr>
            </a:br>
            <a:r>
              <a:rPr lang="en-US" sz="2399" dirty="0">
                <a:solidFill>
                  <a:prstClr val="black"/>
                </a:solidFill>
                <a:latin typeface="Century Gothic" panose="020B0502020202020204"/>
              </a:rPr>
              <a:t>But smelled like old socks.</a:t>
            </a:r>
          </a:p>
          <a:p>
            <a:pPr defTabSz="457200"/>
            <a:endParaRPr lang="en-US" sz="2399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32770" name="Picture 2" descr="Image result for there was an old woman who lived in a sho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738" y="1886322"/>
            <a:ext cx="3729037" cy="259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00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05001" y="-1143000"/>
            <a:ext cx="11099747" cy="3124201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 </a:t>
            </a:r>
            <a:r>
              <a:rPr lang="en-US" dirty="0" err="1" smtClean="0">
                <a:solidFill>
                  <a:schemeClr val="bg1"/>
                </a:solidFill>
              </a:rPr>
              <a:t>Gotta</a:t>
            </a:r>
            <a:r>
              <a:rPr lang="en-US" dirty="0" smtClean="0">
                <a:solidFill>
                  <a:schemeClr val="bg1"/>
                </a:solidFill>
              </a:rPr>
              <a:t> Go!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28800" y="1952626"/>
            <a:ext cx="6603946" cy="1913466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Readers Theater Performance</a:t>
            </a:r>
            <a:endParaRPr lang="en-US" dirty="0"/>
          </a:p>
        </p:txBody>
      </p:sp>
      <p:pic>
        <p:nvPicPr>
          <p:cNvPr id="30722" name="Picture 2" descr="Image result for kid needs to p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533400"/>
            <a:ext cx="6475413" cy="364242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73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685800"/>
            <a:ext cx="6337300" cy="3181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483" name="Content Placeholder 2"/>
          <p:cNvSpPr>
            <a:spLocks noGrp="1"/>
          </p:cNvSpPr>
          <p:nvPr>
            <p:ph sz="half" idx="1"/>
          </p:nvPr>
        </p:nvSpPr>
        <p:spPr>
          <a:xfrm>
            <a:off x="28303" y="2057400"/>
            <a:ext cx="5688012" cy="3427412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hlinkClick r:id="rId3"/>
              </a:rPr>
              <a:t>www.thebestclass.org</a:t>
            </a:r>
            <a:r>
              <a:rPr lang="en-US" altLang="en-US" sz="2400" dirty="0"/>
              <a:t> (</a:t>
            </a:r>
            <a:r>
              <a:rPr lang="en-US" altLang="en-US" sz="2400" dirty="0" err="1"/>
              <a:t>rtscripts</a:t>
            </a:r>
            <a:r>
              <a:rPr lang="en-US" altLang="en-US" sz="2400" dirty="0"/>
              <a:t>)</a:t>
            </a:r>
          </a:p>
          <a:p>
            <a:pPr eaLnBrk="1" hangingPunct="1"/>
            <a:r>
              <a:rPr lang="en-US" altLang="en-US" sz="2400" dirty="0">
                <a:hlinkClick r:id="rId4"/>
              </a:rPr>
              <a:t>www.timrasinski.com</a:t>
            </a:r>
            <a:r>
              <a:rPr lang="en-US" altLang="en-US" sz="2400" dirty="0"/>
              <a:t> (resources)</a:t>
            </a:r>
          </a:p>
          <a:p>
            <a:pPr eaLnBrk="1" hangingPunct="1"/>
            <a:r>
              <a:rPr lang="en-US" altLang="en-US" sz="2400" dirty="0"/>
              <a:t>Google “Readers Theater Scripts”</a:t>
            </a:r>
          </a:p>
          <a:p>
            <a:pPr eaLnBrk="1" hangingPunct="1"/>
            <a:r>
              <a:rPr lang="en-US" altLang="en-US" sz="2400" dirty="0"/>
              <a:t>Teacher Created</a:t>
            </a:r>
          </a:p>
          <a:p>
            <a:pPr eaLnBrk="1" hangingPunct="1"/>
            <a:r>
              <a:rPr lang="en-US" altLang="en-US" sz="2400" dirty="0"/>
              <a:t>Student Created</a:t>
            </a:r>
          </a:p>
          <a:p>
            <a:pPr lvl="1" eaLnBrk="1" hangingPunct="1">
              <a:buClrTx/>
              <a:buFont typeface="Arial" panose="020B0604020202020204" pitchFamily="34" charset="0"/>
              <a:buChar char="•"/>
            </a:pPr>
            <a:r>
              <a:rPr lang="en-US" altLang="en-US" sz="2400" dirty="0"/>
              <a:t>Mentor</a:t>
            </a:r>
          </a:p>
          <a:p>
            <a:pPr lvl="1" eaLnBrk="1" hangingPunct="1">
              <a:buClrTx/>
              <a:buFont typeface="Arial" panose="020B0604020202020204" pitchFamily="34" charset="0"/>
              <a:buChar char="•"/>
            </a:pPr>
            <a:r>
              <a:rPr lang="en-US" altLang="en-US" sz="2400" dirty="0"/>
              <a:t>Parody</a:t>
            </a:r>
          </a:p>
          <a:p>
            <a:pPr lvl="1" eaLnBrk="1" hangingPunct="1">
              <a:buClrTx/>
              <a:buFont typeface="Arial" panose="020B0604020202020204" pitchFamily="34" charset="0"/>
              <a:buChar char="•"/>
            </a:pPr>
            <a:r>
              <a:rPr lang="en-US" altLang="en-US" sz="2400" dirty="0"/>
              <a:t>Scratch</a:t>
            </a:r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956197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5639" y="-1996987"/>
            <a:ext cx="6860723" cy="108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3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384" y="211920"/>
            <a:ext cx="4572000" cy="32551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434" y="3810000"/>
            <a:ext cx="9635951" cy="2315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Image result for readers theater chase yo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433" y="216274"/>
            <a:ext cx="4334435" cy="3250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097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1" y="76201"/>
            <a:ext cx="10601325" cy="6685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544" name="TextBox 5"/>
          <p:cNvSpPr txBox="1">
            <a:spLocks noChangeArrowheads="1"/>
          </p:cNvSpPr>
          <p:nvPr/>
        </p:nvSpPr>
        <p:spPr bwMode="auto">
          <a:xfrm>
            <a:off x="2133601" y="338670"/>
            <a:ext cx="756328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dirty="0">
                <a:solidFill>
                  <a:prstClr val="black"/>
                </a:solidFill>
              </a:rPr>
              <a:t>Young, C., Stokes, F, &amp; Rasinski, T. (In press). Readers Theater plus comprehension and word study. To appear in the Reading Teacher</a:t>
            </a:r>
          </a:p>
        </p:txBody>
      </p:sp>
    </p:spTree>
    <p:extLst>
      <p:ext uri="{BB962C8B-B14F-4D97-AF65-F5344CB8AC3E}">
        <p14:creationId xmlns:p14="http://schemas.microsoft.com/office/powerpoint/2010/main" val="5925527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105" y="783663"/>
            <a:ext cx="8737547" cy="1524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Jack was Nimble – </a:t>
            </a:r>
            <a:r>
              <a:rPr lang="en-US" dirty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 Parts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569" y="1826043"/>
            <a:ext cx="10512862" cy="9173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Narrator 1: Jack was nimble,</a:t>
            </a:r>
            <a:br>
              <a:rPr lang="en-US" sz="2400" dirty="0">
                <a:solidFill>
                  <a:schemeClr val="bg1"/>
                </a:solidFill>
              </a:rPr>
            </a:b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2690" y="2374144"/>
            <a:ext cx="4202300" cy="461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399" dirty="0">
                <a:solidFill>
                  <a:prstClr val="black"/>
                </a:solidFill>
                <a:latin typeface="Century Gothic" panose="020B0502020202020204"/>
              </a:rPr>
              <a:t>Narrator 2: Jack was quick.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16598" y="2922244"/>
            <a:ext cx="6997209" cy="461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399" dirty="0">
                <a:solidFill>
                  <a:prstClr val="black"/>
                </a:solidFill>
                <a:latin typeface="Century Gothic" panose="020B0502020202020204"/>
              </a:rPr>
              <a:t>Narrator 3: Jack jumped over the candlestick.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7953" y="3470345"/>
            <a:ext cx="7085351" cy="461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399" dirty="0">
                <a:solidFill>
                  <a:prstClr val="black"/>
                </a:solidFill>
                <a:latin typeface="Century Gothic" panose="020B0502020202020204"/>
              </a:rPr>
              <a:t>Narrator 1: Jack kept jumping much too close.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26082" y="4018445"/>
            <a:ext cx="3896206" cy="461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399" dirty="0">
                <a:solidFill>
                  <a:prstClr val="black"/>
                </a:solidFill>
                <a:latin typeface="Century Gothic" panose="020B0502020202020204"/>
              </a:rPr>
              <a:t>Narrator 2: Now his pants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6922" y="4566545"/>
            <a:ext cx="4910643" cy="461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399" dirty="0">
                <a:solidFill>
                  <a:prstClr val="black"/>
                </a:solidFill>
                <a:latin typeface="Century Gothic" panose="020B0502020202020204"/>
              </a:rPr>
              <a:t>Narrator 3: smell like burnt toast.</a:t>
            </a:r>
          </a:p>
        </p:txBody>
      </p:sp>
      <p:pic>
        <p:nvPicPr>
          <p:cNvPr id="31746" name="Picture 2" descr="Image result for jack was nimble jack was qu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15074"/>
            <a:ext cx="2343679" cy="305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7277" y="145706"/>
            <a:ext cx="2971800" cy="5553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102" y="145706"/>
            <a:ext cx="3363997" cy="595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2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Placeholder 2"/>
          <p:cNvSpPr>
            <a:spLocks noGrp="1"/>
          </p:cNvSpPr>
          <p:nvPr>
            <p:ph type="subTitle" idx="1"/>
          </p:nvPr>
        </p:nvSpPr>
        <p:spPr>
          <a:xfrm>
            <a:off x="5638800" y="381001"/>
            <a:ext cx="7510462" cy="2217737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0F496F"/>
                </a:solidFill>
              </a:rPr>
              <a:t>POETRY ACADEMY </a:t>
            </a:r>
            <a:r>
              <a:rPr lang="en-US" altLang="en-US" sz="1400" dirty="0" err="1">
                <a:solidFill>
                  <a:srgbClr val="0F496F"/>
                </a:solidFill>
              </a:rPr>
              <a:t>Wilfong</a:t>
            </a:r>
            <a:r>
              <a:rPr lang="en-US" altLang="en-US" sz="1400" dirty="0">
                <a:solidFill>
                  <a:srgbClr val="0F496F"/>
                </a:solidFill>
              </a:rPr>
              <a:t> (2008)</a:t>
            </a:r>
          </a:p>
          <a:p>
            <a:pPr eaLnBrk="1" hangingPunct="1">
              <a:buFontTx/>
              <a:buAutoNum type="arabicPeriod"/>
            </a:pPr>
            <a:r>
              <a:rPr lang="en-US" altLang="en-US" sz="2100" dirty="0">
                <a:solidFill>
                  <a:srgbClr val="0F496F"/>
                </a:solidFill>
              </a:rPr>
              <a:t>Students choose a poem</a:t>
            </a:r>
          </a:p>
          <a:p>
            <a:pPr eaLnBrk="1" hangingPunct="1">
              <a:buFontTx/>
              <a:buAutoNum type="arabicPeriod"/>
            </a:pPr>
            <a:r>
              <a:rPr lang="en-US" altLang="en-US" sz="2100" dirty="0">
                <a:solidFill>
                  <a:srgbClr val="0F496F"/>
                </a:solidFill>
              </a:rPr>
              <a:t>Rehearse the poem daily</a:t>
            </a:r>
          </a:p>
          <a:p>
            <a:pPr eaLnBrk="1" hangingPunct="1">
              <a:buFontTx/>
              <a:buAutoNum type="arabicPeriod"/>
            </a:pPr>
            <a:r>
              <a:rPr lang="en-US" altLang="en-US" sz="2100" dirty="0">
                <a:solidFill>
                  <a:srgbClr val="0F496F"/>
                </a:solidFill>
              </a:rPr>
              <a:t>Recite to a volunteer</a:t>
            </a:r>
          </a:p>
          <a:p>
            <a:pPr eaLnBrk="1" hangingPunct="1"/>
            <a:endParaRPr lang="en-US" altLang="en-US" sz="2100" dirty="0">
              <a:solidFill>
                <a:srgbClr val="0F496F"/>
              </a:solidFill>
            </a:endParaRPr>
          </a:p>
        </p:txBody>
      </p:sp>
      <p:sp>
        <p:nvSpPr>
          <p:cNvPr id="16387" name="Text Placeholder 5"/>
          <p:cNvSpPr>
            <a:spLocks noGrp="1"/>
          </p:cNvSpPr>
          <p:nvPr>
            <p:ph type="body" sz="half" idx="4294967295"/>
          </p:nvPr>
        </p:nvSpPr>
        <p:spPr>
          <a:xfrm>
            <a:off x="228600" y="1489868"/>
            <a:ext cx="5410200" cy="4102100"/>
          </a:xfrm>
        </p:spPr>
        <p:txBody>
          <a:bodyPr rtlCol="0">
            <a:noAutofit/>
          </a:bodyPr>
          <a:lstStyle/>
          <a:p>
            <a:pPr eaLnBrk="1" fontAlgn="auto" hangingPunct="1">
              <a:defRPr/>
            </a:pPr>
            <a:r>
              <a:rPr lang="en-US" altLang="en-US" sz="3600" b="1" dirty="0">
                <a:solidFill>
                  <a:schemeClr val="bg2">
                    <a:lumMod val="75000"/>
                  </a:schemeClr>
                </a:solidFill>
              </a:rPr>
              <a:t>POETRY SLAMS </a:t>
            </a:r>
          </a:p>
          <a:p>
            <a:pPr eaLnBrk="1" fontAlgn="auto" hangingPunct="1">
              <a:defRPr/>
            </a:pPr>
            <a:r>
              <a:rPr lang="en-US" altLang="en-US" sz="1400" dirty="0">
                <a:solidFill>
                  <a:schemeClr val="bg2">
                    <a:lumMod val="75000"/>
                  </a:schemeClr>
                </a:solidFill>
              </a:rPr>
              <a:t>(Young &amp; Rasinski, 2017)</a:t>
            </a:r>
          </a:p>
          <a:p>
            <a:pPr eaLnBrk="1" fontAlgn="auto" hangingPunct="1">
              <a:defRPr/>
            </a:pPr>
            <a:r>
              <a:rPr lang="en-US" altLang="en-US" sz="2400" b="1" dirty="0">
                <a:solidFill>
                  <a:schemeClr val="bg2">
                    <a:lumMod val="75000"/>
                  </a:schemeClr>
                </a:solidFill>
              </a:rPr>
              <a:t>Day 1: </a:t>
            </a: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</a:rPr>
              <a:t>Choose a poem and read for overall meaning</a:t>
            </a:r>
          </a:p>
          <a:p>
            <a:pPr eaLnBrk="1" fontAlgn="auto" hangingPunct="1">
              <a:defRPr/>
            </a:pPr>
            <a:r>
              <a:rPr lang="en-US" altLang="en-US" sz="2400" b="1" dirty="0">
                <a:solidFill>
                  <a:schemeClr val="bg2">
                    <a:lumMod val="75000"/>
                  </a:schemeClr>
                </a:solidFill>
              </a:rPr>
              <a:t>Day 2: </a:t>
            </a: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</a:rPr>
              <a:t>Word Identification</a:t>
            </a:r>
          </a:p>
          <a:p>
            <a:pPr eaLnBrk="1" fontAlgn="auto" hangingPunct="1">
              <a:defRPr/>
            </a:pPr>
            <a:r>
              <a:rPr lang="en-US" altLang="en-US" sz="2400" b="1" dirty="0">
                <a:solidFill>
                  <a:schemeClr val="bg2">
                    <a:lumMod val="75000"/>
                  </a:schemeClr>
                </a:solidFill>
              </a:rPr>
              <a:t>Day 3: </a:t>
            </a: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</a:rPr>
              <a:t>Prosody</a:t>
            </a:r>
          </a:p>
          <a:p>
            <a:pPr eaLnBrk="1" fontAlgn="auto" hangingPunct="1">
              <a:defRPr/>
            </a:pPr>
            <a:r>
              <a:rPr lang="en-US" altLang="en-US" sz="2400" b="1" dirty="0">
                <a:solidFill>
                  <a:schemeClr val="bg2">
                    <a:lumMod val="75000"/>
                  </a:schemeClr>
                </a:solidFill>
              </a:rPr>
              <a:t>Day 4: </a:t>
            </a: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</a:rPr>
              <a:t>Practice for a Partner</a:t>
            </a:r>
          </a:p>
          <a:p>
            <a:pPr eaLnBrk="1" fontAlgn="auto" hangingPunct="1">
              <a:defRPr/>
            </a:pPr>
            <a:r>
              <a:rPr lang="en-US" altLang="en-US" sz="2400" b="1" dirty="0">
                <a:solidFill>
                  <a:schemeClr val="bg2">
                    <a:lumMod val="75000"/>
                  </a:schemeClr>
                </a:solidFill>
              </a:rPr>
              <a:t>Day 5: </a:t>
            </a: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</a:rPr>
              <a:t>Dim the lights, dress in black, and enjoy the poetry slam – don’t forget to “snap clap”</a:t>
            </a:r>
          </a:p>
        </p:txBody>
      </p:sp>
      <p:pic>
        <p:nvPicPr>
          <p:cNvPr id="24580" name="Picture 6" descr="Image result for kid reciting poetry in caf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667000"/>
            <a:ext cx="5073650" cy="3384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881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8276" y="876300"/>
            <a:ext cx="8739823" cy="376767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Volunteer? Anyone? Anyone?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1971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3325" y="1423455"/>
            <a:ext cx="8739823" cy="3767670"/>
          </a:xfrm>
        </p:spPr>
        <p:txBody>
          <a:bodyPr/>
          <a:lstStyle/>
          <a:p>
            <a:r>
              <a:rPr lang="en-US" sz="3200" dirty="0" smtClean="0"/>
              <a:t>The </a:t>
            </a:r>
            <a:r>
              <a:rPr lang="en-US" sz="3200" dirty="0"/>
              <a:t>aliens have landed! </a:t>
            </a:r>
            <a:br>
              <a:rPr lang="en-US" sz="3200" dirty="0"/>
            </a:br>
            <a:r>
              <a:rPr lang="en-US" sz="3200" dirty="0" smtClean="0"/>
              <a:t>It's </a:t>
            </a:r>
            <a:r>
              <a:rPr lang="en-US" sz="3200" dirty="0"/>
              <a:t>distressing, but they're here. </a:t>
            </a:r>
            <a:br>
              <a:rPr lang="en-US" sz="3200" dirty="0"/>
            </a:br>
            <a:r>
              <a:rPr lang="en-US" sz="3200" dirty="0" smtClean="0"/>
              <a:t>They </a:t>
            </a:r>
            <a:r>
              <a:rPr lang="en-US" sz="3200" dirty="0"/>
              <a:t>piloted their flying saucer </a:t>
            </a:r>
            <a:br>
              <a:rPr lang="en-US" sz="3200" dirty="0"/>
            </a:br>
            <a:r>
              <a:rPr lang="en-US" sz="3200" dirty="0" smtClean="0"/>
              <a:t>through </a:t>
            </a:r>
            <a:r>
              <a:rPr lang="en-US" sz="3200" dirty="0"/>
              <a:t>our atmosphere.</a:t>
            </a:r>
          </a:p>
          <a:p>
            <a:r>
              <a:rPr lang="en-US" sz="3200" dirty="0" smtClean="0"/>
              <a:t>They </a:t>
            </a:r>
            <a:r>
              <a:rPr lang="en-US" sz="3200" dirty="0"/>
              <a:t>landed like a meteor </a:t>
            </a:r>
            <a:br>
              <a:rPr lang="en-US" sz="3200" dirty="0"/>
            </a:br>
            <a:r>
              <a:rPr lang="en-US" sz="3200" dirty="0" smtClean="0"/>
              <a:t>engulfed </a:t>
            </a:r>
            <a:r>
              <a:rPr lang="en-US" sz="3200" dirty="0"/>
              <a:t>in smoke and flame. </a:t>
            </a:r>
            <a:br>
              <a:rPr lang="en-US" sz="3200" dirty="0"/>
            </a:br>
            <a:r>
              <a:rPr lang="en-US" sz="3200" dirty="0" smtClean="0"/>
              <a:t>Then </a:t>
            </a:r>
            <a:r>
              <a:rPr lang="en-US" sz="3200" dirty="0"/>
              <a:t>out they climbed </a:t>
            </a:r>
            <a:r>
              <a:rPr lang="en-US" sz="3200" dirty="0" smtClean="0"/>
              <a:t>immersed </a:t>
            </a:r>
            <a:r>
              <a:rPr lang="en-US" sz="3200" dirty="0"/>
              <a:t>in slime </a:t>
            </a:r>
            <a:br>
              <a:rPr lang="en-US" sz="3200" dirty="0"/>
            </a:br>
            <a:r>
              <a:rPr lang="en-US" sz="3200" dirty="0" smtClean="0"/>
              <a:t>and </a:t>
            </a:r>
            <a:r>
              <a:rPr lang="en-US" sz="3200" dirty="0"/>
              <a:t>burbled as they came</a:t>
            </a:r>
            <a:r>
              <a:rPr lang="en-US" sz="3200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9089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2139951" y="1138778"/>
            <a:ext cx="8305479" cy="4690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2"/>
                </a:solidFill>
              </a:rPr>
              <a:t>Their hands are greasy tentacles. </a:t>
            </a:r>
            <a:br>
              <a:rPr lang="en-US" sz="3200" dirty="0" smtClean="0">
                <a:solidFill>
                  <a:schemeClr val="bg2"/>
                </a:solidFill>
              </a:rPr>
            </a:br>
            <a:r>
              <a:rPr lang="en-US" sz="3200" dirty="0" smtClean="0">
                <a:solidFill>
                  <a:schemeClr val="bg2"/>
                </a:solidFill>
              </a:rPr>
              <a:t>Their heads are weird machines. </a:t>
            </a:r>
            <a:br>
              <a:rPr lang="en-US" sz="3200" dirty="0" smtClean="0">
                <a:solidFill>
                  <a:schemeClr val="bg2"/>
                </a:solidFill>
              </a:rPr>
            </a:br>
            <a:r>
              <a:rPr lang="en-US" sz="3200" dirty="0" smtClean="0">
                <a:solidFill>
                  <a:schemeClr val="bg2"/>
                </a:solidFill>
              </a:rPr>
              <a:t>Their bodies look like cauliflower </a:t>
            </a:r>
            <a:br>
              <a:rPr lang="en-US" sz="3200" dirty="0" smtClean="0">
                <a:solidFill>
                  <a:schemeClr val="bg2"/>
                </a:solidFill>
              </a:rPr>
            </a:br>
            <a:r>
              <a:rPr lang="en-US" sz="3200" dirty="0" smtClean="0">
                <a:solidFill>
                  <a:schemeClr val="bg2"/>
                </a:solidFill>
              </a:rPr>
              <a:t>and smell like dead sardines.</a:t>
            </a:r>
          </a:p>
          <a:p>
            <a:r>
              <a:rPr lang="en-US" sz="3200" dirty="0" smtClean="0">
                <a:solidFill>
                  <a:schemeClr val="bg2"/>
                </a:solidFill>
              </a:rPr>
              <a:t>Their </a:t>
            </a:r>
            <a:r>
              <a:rPr lang="en-US" sz="3200" dirty="0">
                <a:solidFill>
                  <a:schemeClr val="bg2"/>
                </a:solidFill>
              </a:rPr>
              <a:t>blood is liquid helium. </a:t>
            </a:r>
            <a:br>
              <a:rPr lang="en-US" sz="3200" dirty="0">
                <a:solidFill>
                  <a:schemeClr val="bg2"/>
                </a:solidFill>
              </a:rPr>
            </a:br>
            <a:r>
              <a:rPr lang="en-US" sz="3200" dirty="0">
                <a:solidFill>
                  <a:schemeClr val="bg2"/>
                </a:solidFill>
              </a:rPr>
              <a:t>Their eyes are made of granite. </a:t>
            </a:r>
          </a:p>
          <a:p>
            <a:r>
              <a:rPr lang="en-US" sz="3200" dirty="0">
                <a:solidFill>
                  <a:schemeClr val="bg2"/>
                </a:solidFill>
              </a:rPr>
              <a:t>Their breath exudes the stench of foods</a:t>
            </a:r>
            <a:br>
              <a:rPr lang="en-US" sz="3200" dirty="0">
                <a:solidFill>
                  <a:schemeClr val="bg2"/>
                </a:solidFill>
              </a:rPr>
            </a:br>
            <a:r>
              <a:rPr lang="en-US" sz="3200" dirty="0">
                <a:solidFill>
                  <a:schemeClr val="bg2"/>
                </a:solidFill>
              </a:rPr>
              <a:t>from some unearthly planet.</a:t>
            </a:r>
            <a:r>
              <a:rPr lang="en-US" sz="2800" dirty="0">
                <a:solidFill>
                  <a:schemeClr val="bg2"/>
                </a:solidFill>
              </a:rPr>
              <a:t/>
            </a:r>
            <a:br>
              <a:rPr lang="en-US" sz="2800" dirty="0">
                <a:solidFill>
                  <a:schemeClr val="bg2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6011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9926" y="1490130"/>
            <a:ext cx="8739823" cy="3767670"/>
          </a:xfrm>
        </p:spPr>
        <p:txBody>
          <a:bodyPr/>
          <a:lstStyle/>
          <a:p>
            <a:r>
              <a:rPr lang="en-US" sz="3200" dirty="0">
                <a:solidFill>
                  <a:schemeClr val="bg2"/>
                </a:solidFill>
              </a:rPr>
              <a:t>And if you want to see these </a:t>
            </a:r>
            <a:br>
              <a:rPr lang="en-US" sz="3200" dirty="0">
                <a:solidFill>
                  <a:schemeClr val="bg2"/>
                </a:solidFill>
              </a:rPr>
            </a:br>
            <a:r>
              <a:rPr lang="en-US" sz="3200" dirty="0">
                <a:solidFill>
                  <a:schemeClr val="bg2"/>
                </a:solidFill>
              </a:rPr>
              <a:t>sickly, unattractive creatures, </a:t>
            </a:r>
            <a:br>
              <a:rPr lang="en-US" sz="3200" dirty="0">
                <a:solidFill>
                  <a:schemeClr val="bg2"/>
                </a:solidFill>
              </a:rPr>
            </a:br>
            <a:r>
              <a:rPr lang="en-US" sz="3200" dirty="0">
                <a:solidFill>
                  <a:schemeClr val="bg2"/>
                </a:solidFill>
              </a:rPr>
              <a:t>you'll find them working in your school; </a:t>
            </a:r>
            <a:br>
              <a:rPr lang="en-US" sz="3200" dirty="0">
                <a:solidFill>
                  <a:schemeClr val="bg2"/>
                </a:solidFill>
              </a:rPr>
            </a:br>
            <a:r>
              <a:rPr lang="en-US" sz="3200" dirty="0">
                <a:solidFill>
                  <a:schemeClr val="bg2"/>
                </a:solidFill>
              </a:rPr>
              <a:t>they all got jobs as teachers.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0235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685800" y="3962401"/>
            <a:ext cx="2836862" cy="22320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buNone/>
              <a:defRPr/>
            </a:pPr>
            <a:r>
              <a:rPr lang="en-US" altLang="en-US" dirty="0" smtClean="0">
                <a:solidFill>
                  <a:schemeClr val="bg2">
                    <a:lumMod val="75000"/>
                  </a:schemeClr>
                </a:solidFill>
              </a:rPr>
              <a:t>You can sing about anything!</a:t>
            </a:r>
          </a:p>
          <a:p>
            <a:pPr eaLnBrk="1" fontAlgn="auto" hangingPunct="1">
              <a:defRPr/>
            </a:pPr>
            <a:r>
              <a:rPr lang="en-US" altLang="en-US" dirty="0" smtClean="0">
                <a:solidFill>
                  <a:schemeClr val="bg2">
                    <a:lumMod val="75000"/>
                  </a:schemeClr>
                </a:solidFill>
                <a:hlinkClick r:id="rId2"/>
              </a:rPr>
              <a:t>Take our Test</a:t>
            </a:r>
            <a:endParaRPr lang="en-US" alt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 eaLnBrk="1" fontAlgn="auto" hangingPunct="1">
              <a:defRPr/>
            </a:pPr>
            <a:r>
              <a:rPr lang="en-US" altLang="en-US" dirty="0" smtClean="0">
                <a:solidFill>
                  <a:schemeClr val="bg2">
                    <a:lumMod val="75000"/>
                  </a:schemeClr>
                </a:solidFill>
                <a:hlinkClick r:id="rId3"/>
              </a:rPr>
              <a:t>Snowball Fight</a:t>
            </a:r>
            <a:endParaRPr lang="en-US" altLang="en-US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5604" name="Picture 2" descr="Image result for karaoke ki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89783" l="4875" r="97250">
                        <a14:foregroundMark x1="17750" y1="30650" x2="17750" y2="30650"/>
                        <a14:foregroundMark x1="20125" y1="29567" x2="20125" y2="29567"/>
                        <a14:foregroundMark x1="21750" y1="30495" x2="21750" y2="30495"/>
                        <a14:foregroundMark x1="11000" y1="38390" x2="11000" y2="38390"/>
                        <a14:foregroundMark x1="15625" y1="41486" x2="15625" y2="41486"/>
                        <a14:foregroundMark x1="15625" y1="37152" x2="15625" y2="37152"/>
                        <a14:foregroundMark x1="85625" y1="33437" x2="85625" y2="33437"/>
                        <a14:foregroundMark x1="92375" y1="35759" x2="92375" y2="35759"/>
                        <a14:foregroundMark x1="16125" y1="28483" x2="16125" y2="28483"/>
                        <a14:backgroundMark x1="17125" y1="40867" x2="17125" y2="40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066471"/>
            <a:ext cx="5881688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298" y="45810"/>
            <a:ext cx="11793615" cy="3019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555393"/>
            <a:ext cx="2551112" cy="3400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22662" y="1"/>
            <a:ext cx="82121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400" dirty="0">
                <a:solidFill>
                  <a:prstClr val="white"/>
                </a:solidFill>
                <a:latin typeface="Century Gothic" panose="020B0502020202020204"/>
                <a:hlinkClick r:id="rId8"/>
              </a:rPr>
              <a:t>Primary</a:t>
            </a:r>
            <a:r>
              <a:rPr lang="en-US" sz="4400" dirty="0">
                <a:solidFill>
                  <a:prstClr val="white"/>
                </a:solidFill>
                <a:latin typeface="Century Gothic" panose="020B0502020202020204"/>
              </a:rPr>
              <a:t> </a:t>
            </a:r>
            <a:r>
              <a:rPr lang="en-US" sz="4400" dirty="0">
                <a:solidFill>
                  <a:prstClr val="white"/>
                </a:solidFill>
                <a:latin typeface="Century Gothic" panose="020B0502020202020204"/>
              </a:rPr>
              <a:t>  </a:t>
            </a:r>
            <a:r>
              <a:rPr lang="en-US" sz="4400" dirty="0">
                <a:solidFill>
                  <a:prstClr val="white"/>
                </a:solidFill>
                <a:latin typeface="Century Gothic" panose="020B0502020202020204"/>
                <a:hlinkClick r:id="rId9"/>
              </a:rPr>
              <a:t>Advanced </a:t>
            </a:r>
            <a:endParaRPr lang="en-US" sz="4400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054627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228600" y="381000"/>
            <a:ext cx="1295400" cy="838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solidFill>
                  <a:srgbClr val="146194">
                    <a:lumMod val="50000"/>
                  </a:srgbClr>
                </a:solidFill>
                <a:latin typeface="Century Gothic" panose="020B0502020202020204"/>
              </a:rPr>
              <a:t>TIER II</a:t>
            </a:r>
            <a:endParaRPr lang="en-US" altLang="en-US" dirty="0">
              <a:solidFill>
                <a:srgbClr val="146194">
                  <a:lumMod val="50000"/>
                </a:srgbClr>
              </a:solidFill>
              <a:latin typeface="Century Gothic" panose="020B0502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90588"/>
            <a:ext cx="7620000" cy="5076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607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38" y="493821"/>
            <a:ext cx="5016137" cy="3840480"/>
          </a:xfr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 rot="234056">
            <a:off x="6982003" y="3283885"/>
            <a:ext cx="6524446" cy="534836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The purpose of </a:t>
            </a:r>
          </a:p>
          <a:p>
            <a:r>
              <a:rPr lang="en-US" dirty="0" smtClean="0"/>
              <a:t>guided reading.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 rot="191204">
            <a:off x="6562903" y="1942127"/>
            <a:ext cx="6524446" cy="1370190"/>
          </a:xfrm>
        </p:spPr>
        <p:txBody>
          <a:bodyPr>
            <a:normAutofit/>
          </a:bodyPr>
          <a:lstStyle/>
          <a:p>
            <a:r>
              <a:rPr lang="en-US" sz="3600" dirty="0" smtClean="0">
                <a:cs typeface="Courier New"/>
              </a:rPr>
              <a:t>Moving Kids</a:t>
            </a:r>
            <a:endParaRPr lang="en-US" sz="3600" dirty="0"/>
          </a:p>
        </p:txBody>
      </p:sp>
      <p:pic>
        <p:nvPicPr>
          <p:cNvPr id="2050" name="Picture 2" descr="Image result for dragging chi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95" y="118450"/>
            <a:ext cx="4558468" cy="661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88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1" y="5029200"/>
            <a:ext cx="8737547" cy="15240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CHORAL READING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34818" name="Picture 2" descr="Image result for reading togeth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19484"/>
            <a:ext cx="57150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Image result for i do you do we 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619483"/>
            <a:ext cx="5285967" cy="350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9619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1" y="5029200"/>
            <a:ext cx="8737547" cy="15240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CHORAL READING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34820" name="Picture 4" descr="Image result for i do you do we d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619483"/>
            <a:ext cx="5285967" cy="350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0" y="1219200"/>
            <a:ext cx="5698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Century Gothic" panose="020B0502020202020204"/>
              </a:rPr>
              <a:t>Cinnamon, Aluminum, Linoleum</a:t>
            </a:r>
            <a:endParaRPr lang="en-US" sz="28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533400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b="1" dirty="0">
                <a:solidFill>
                  <a:prstClr val="black"/>
                </a:solidFill>
                <a:latin typeface="Century Gothic" panose="020B0502020202020204"/>
              </a:rPr>
              <a:t>Let’s Try!</a:t>
            </a:r>
            <a:endParaRPr lang="en-US" sz="2800" b="1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1770995"/>
            <a:ext cx="5698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Century Gothic" panose="020B0502020202020204"/>
              </a:rPr>
              <a:t>Cinnamon, Aluminum, Linoleum</a:t>
            </a:r>
            <a:endParaRPr lang="en-US" sz="28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2334607"/>
            <a:ext cx="5698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Century Gothic" panose="020B0502020202020204"/>
              </a:rPr>
              <a:t>Cinnamon, Aluminum, Linoleum</a:t>
            </a:r>
            <a:endParaRPr lang="en-US" sz="2800" dirty="0">
              <a:solidFill>
                <a:prstClr val="black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883156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1" y="5029200"/>
            <a:ext cx="8737547" cy="15240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ECHO READING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35842" name="Picture 2" descr="Image result for ec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173" y="685800"/>
            <a:ext cx="61912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2673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1" y="5029200"/>
            <a:ext cx="8737547" cy="15240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ECHO READING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0" y="1219200"/>
            <a:ext cx="3688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Century Gothic" panose="020B0502020202020204"/>
              </a:rPr>
              <a:t>Let’s eat, Grandma.</a:t>
            </a:r>
            <a:endParaRPr lang="en-US" sz="28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533400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b="1" dirty="0">
                <a:solidFill>
                  <a:prstClr val="black"/>
                </a:solidFill>
                <a:latin typeface="Century Gothic" panose="020B0502020202020204"/>
              </a:rPr>
              <a:t>Let’s Try!</a:t>
            </a:r>
            <a:endParaRPr lang="en-US" sz="2800" b="1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1770995"/>
            <a:ext cx="3589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Century Gothic" panose="020B0502020202020204"/>
              </a:rPr>
              <a:t>Let’s eat Grandma!</a:t>
            </a:r>
            <a:endParaRPr lang="en-US" sz="2800" dirty="0">
              <a:solidFill>
                <a:prstClr val="black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794921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1" y="5029200"/>
            <a:ext cx="8737547" cy="15240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PAIRED READING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0" y="5029201"/>
            <a:ext cx="1603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600" dirty="0">
                <a:solidFill>
                  <a:prstClr val="white"/>
                </a:solidFill>
                <a:latin typeface="Century Gothic" panose="020B0502020202020204"/>
                <a:hlinkClick r:id="rId2"/>
              </a:rPr>
              <a:t>VIDEO</a:t>
            </a:r>
            <a:endParaRPr lang="en-US" sz="360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38914" name="Picture 2" descr="Image result for paired rea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79631"/>
            <a:ext cx="5029200" cy="3771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7244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Funny Teach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456" y="347599"/>
            <a:ext cx="8849087" cy="651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91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295400"/>
            <a:ext cx="7200900" cy="48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228600" y="381000"/>
            <a:ext cx="1295400" cy="838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solidFill>
                  <a:srgbClr val="146194">
                    <a:lumMod val="50000"/>
                  </a:srgbClr>
                </a:solidFill>
                <a:latin typeface="Century Gothic" panose="020B0502020202020204"/>
              </a:rPr>
              <a:t>TIER III</a:t>
            </a:r>
            <a:endParaRPr lang="en-US" altLang="en-US" dirty="0">
              <a:solidFill>
                <a:srgbClr val="146194">
                  <a:lumMod val="50000"/>
                </a:srgbClr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261134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2057400" y="4495800"/>
            <a:ext cx="6554788" cy="1524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mtClean="0"/>
              <a:t>Repeated Reading </a:t>
            </a:r>
            <a:br>
              <a:rPr lang="en-US" altLang="en-US" smtClean="0"/>
            </a:br>
            <a:r>
              <a:rPr lang="en-US" altLang="en-US" smtClean="0"/>
              <a:t>(Samuels, 1979)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4114800" y="533401"/>
            <a:ext cx="6554788" cy="116681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4800" dirty="0"/>
              <a:t>REPEATED READINGS</a:t>
            </a:r>
          </a:p>
        </p:txBody>
      </p:sp>
      <p:pic>
        <p:nvPicPr>
          <p:cNvPr id="29700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3" b="6213"/>
          <a:stretch>
            <a:fillRect/>
          </a:stretch>
        </p:blipFill>
        <p:spPr bwMode="auto">
          <a:xfrm>
            <a:off x="2036762" y="1447800"/>
            <a:ext cx="82296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5" descr="Screen Shot 2012-11-16 at 4.22.5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454" b="-51325"/>
          <a:stretch/>
        </p:blipFill>
        <p:spPr bwMode="auto">
          <a:xfrm>
            <a:off x="611188" y="1524000"/>
            <a:ext cx="10972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1690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 result for volunte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64" y="176211"/>
            <a:ext cx="11407761" cy="576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9290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4495800"/>
            <a:ext cx="6554788" cy="1524000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2057400" y="533400"/>
            <a:ext cx="6554788" cy="3767138"/>
          </a:xfrm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0724" name="Picture 2" descr="Image result for N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566716"/>
            <a:ext cx="7285037" cy="3691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 descr="Image result for prosodic areas of the br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966912"/>
            <a:ext cx="523875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8955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2" y="1021171"/>
            <a:ext cx="11984876" cy="5030379"/>
          </a:xfrm>
        </p:spPr>
      </p:pic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872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1" y="533400"/>
            <a:ext cx="3581400" cy="376767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dobe Caslon Pro Bold" panose="0205070206050A020403" pitchFamily="18" charset="0"/>
              </a:rPr>
              <a:t>but I need another volunteer. </a:t>
            </a:r>
            <a:endParaRPr lang="en-US" dirty="0">
              <a:solidFill>
                <a:schemeClr val="bg1"/>
              </a:solidFill>
              <a:latin typeface="Adobe Caslon Pro Bold" panose="0205070206050A020403" pitchFamily="18" charset="0"/>
            </a:endParaRPr>
          </a:p>
        </p:txBody>
      </p:sp>
      <p:pic>
        <p:nvPicPr>
          <p:cNvPr id="12290" name="Picture 2" descr="Image result for speech bubble sor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000" r="100000">
                        <a14:foregroundMark x1="31333" y1="77655" x2="31333" y2="77655"/>
                        <a14:foregroundMark x1="17667" y1="63717" x2="17667" y2="63717"/>
                        <a14:foregroundMark x1="24000" y1="39381" x2="24000" y2="39381"/>
                        <a14:foregroundMark x1="37333" y1="41814" x2="37333" y2="41814"/>
                        <a14:foregroundMark x1="44667" y1="41814" x2="44667" y2="41814"/>
                        <a14:foregroundMark x1="57500" y1="41150" x2="57500" y2="41150"/>
                        <a14:foregroundMark x1="74000" y1="44912" x2="74000" y2="44912"/>
                        <a14:foregroundMark x1="80333" y1="47345" x2="80333" y2="47345"/>
                        <a14:foregroundMark x1="84500" y1="48009" x2="84500" y2="48009"/>
                        <a14:foregroundMark x1="89167" y1="48451" x2="89167" y2="48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752600"/>
            <a:ext cx="1900237" cy="143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 result for speech bubble i just far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382" y="1894668"/>
            <a:ext cx="3348037" cy="240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486794" y="2505368"/>
            <a:ext cx="224523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800" dirty="0">
                <a:solidFill>
                  <a:prstClr val="black"/>
                </a:solidFill>
                <a:latin typeface="Adobe Caslon Pro Bold" panose="0205070206050A020403" pitchFamily="18" charset="0"/>
              </a:rPr>
              <a:t>Trust me… </a:t>
            </a:r>
          </a:p>
          <a:p>
            <a:pPr defTabSz="457200"/>
            <a:r>
              <a:rPr lang="en-US" sz="2800" dirty="0">
                <a:solidFill>
                  <a:prstClr val="black"/>
                </a:solidFill>
                <a:latin typeface="Adobe Caslon Pro Bold" panose="0205070206050A020403" pitchFamily="18" charset="0"/>
              </a:rPr>
              <a:t>he’s not sorry.</a:t>
            </a:r>
            <a:endParaRPr lang="en-US" sz="2800" dirty="0">
              <a:solidFill>
                <a:prstClr val="black"/>
              </a:solidFill>
              <a:latin typeface="Adobe Caslon Pro Bold" panose="0205070206050A020403" pitchFamily="18" charset="0"/>
            </a:endParaRPr>
          </a:p>
        </p:txBody>
      </p:sp>
      <p:pic>
        <p:nvPicPr>
          <p:cNvPr id="6" name="Picture 6" descr="fart cloud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222" l="7921" r="92079">
                        <a14:foregroundMark x1="27228" y1="40741" x2="27228" y2="40741"/>
                        <a14:foregroundMark x1="62376" y1="46759" x2="62376" y2="46759"/>
                        <a14:foregroundMark x1="34158" y1="53241" x2="34158" y2="53241"/>
                        <a14:foregroundMark x1="34653" y1="70833" x2="34653" y2="70833"/>
                        <a14:foregroundMark x1="79703" y1="78704" x2="79703" y2="78704"/>
                      </a14:backgroundRemoval>
                    </a14:imgEffect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929007"/>
            <a:ext cx="1371600" cy="146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1579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36552"/>
            <a:ext cx="4710112" cy="2360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057400" y="4487865"/>
            <a:ext cx="6402388" cy="1531937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174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1"/>
            <a:ext cx="5630862" cy="3767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513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13280" y="2118604"/>
            <a:ext cx="8536623" cy="1532467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Read Like Me</a:t>
            </a:r>
            <a:endParaRPr lang="en-US" sz="9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35692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Image result for lightni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38201"/>
            <a:ext cx="7387964" cy="4906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hunder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4572001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414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67401" y="202749"/>
            <a:ext cx="60928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sz="28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that teacher</a:t>
            </a:r>
            <a:r>
              <a:rPr lang="en-US" sz="2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who guides  students to the edges of possibility; </a:t>
            </a:r>
            <a:endParaRPr lang="en-US" sz="28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9801" y="1258908"/>
            <a:ext cx="6092825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uses challenge as motivation; </a:t>
            </a:r>
            <a:endParaRPr lang="en-US" sz="32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43362" y="1945734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learns alongside their students; </a:t>
            </a:r>
            <a:endParaRPr lang="en-US" sz="36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19400" y="2694117"/>
            <a:ext cx="8001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provides meaningful and authentic learning experiences;</a:t>
            </a:r>
            <a:endParaRPr lang="en-US" sz="40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64000" y="4221660"/>
            <a:ext cx="61706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clearly </a:t>
            </a:r>
            <a:r>
              <a:rPr lang="en-US" sz="44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loves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teach</a:t>
            </a:r>
            <a:r>
              <a:rPr lang="en-US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5029201"/>
            <a:ext cx="118129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teacher who students </a:t>
            </a:r>
            <a:r>
              <a:rPr lang="en-US" sz="4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remember 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forever. </a:t>
            </a:r>
            <a:endParaRPr lang="en-US" sz="4800" b="1" dirty="0">
              <a:solidFill>
                <a:prstClr val="black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6655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t="16564" r="8526" b="19136"/>
          <a:stretch/>
        </p:blipFill>
        <p:spPr>
          <a:xfrm>
            <a:off x="8763001" y="1"/>
            <a:ext cx="3490119" cy="19389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044" y="4114800"/>
            <a:ext cx="2731008" cy="2048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8050" y="320890"/>
            <a:ext cx="6042025" cy="6429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</a:rPr>
              <a:t>Thank you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218531"/>
            <a:ext cx="6402387" cy="372462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defRPr/>
            </a:pPr>
            <a:r>
              <a:rPr lang="en-US" sz="17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chase@thebestclass.org </a:t>
            </a:r>
            <a:r>
              <a:rPr lang="en-US" sz="1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244" y="3403215"/>
            <a:ext cx="2529325" cy="18969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34" y="4796462"/>
            <a:ext cx="2838136" cy="1890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682" y="1517232"/>
            <a:ext cx="2996702" cy="1997801"/>
          </a:xfrm>
          <a:prstGeom prst="rect">
            <a:avLst/>
          </a:prstGeom>
        </p:spPr>
      </p:pic>
      <p:pic>
        <p:nvPicPr>
          <p:cNvPr id="32772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081" y="940857"/>
            <a:ext cx="7760208" cy="5148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rosby, Stills, Nas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57400" y="3480011"/>
            <a:ext cx="487362" cy="487363"/>
          </a:xfrm>
          <a:prstGeom prst="rect">
            <a:avLst/>
          </a:prstGeom>
        </p:spPr>
      </p:pic>
      <p:pic>
        <p:nvPicPr>
          <p:cNvPr id="10" name="Picture 5" descr="Image resul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2571" y="1582791"/>
            <a:ext cx="1688593" cy="25320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2768102" y="6212177"/>
            <a:ext cx="8048939" cy="37246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Facebook/thebestclass.org</a:t>
            </a:r>
          </a:p>
          <a:p>
            <a:pPr>
              <a:defRPr/>
            </a:pPr>
            <a:endParaRPr lang="en-US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568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theme/theme4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12914</TotalTime>
  <Words>809</Words>
  <Application>Microsoft Office PowerPoint</Application>
  <PresentationFormat>Widescreen</PresentationFormat>
  <Paragraphs>169</Paragraphs>
  <Slides>95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95</vt:i4>
      </vt:variant>
    </vt:vector>
  </HeadingPairs>
  <TitlesOfParts>
    <vt:vector size="108" baseType="lpstr">
      <vt:lpstr>Adobe Caslon Pro Bold</vt:lpstr>
      <vt:lpstr>Arial</vt:lpstr>
      <vt:lpstr>Calibri</vt:lpstr>
      <vt:lpstr>Calibri Light</vt:lpstr>
      <vt:lpstr>Century Gothic</vt:lpstr>
      <vt:lpstr>Courier New</vt:lpstr>
      <vt:lpstr>Times New Roman</vt:lpstr>
      <vt:lpstr>Wingdings</vt:lpstr>
      <vt:lpstr>Wingdings 3</vt:lpstr>
      <vt:lpstr>Office Theme</vt:lpstr>
      <vt:lpstr>1_Office Theme</vt:lpstr>
      <vt:lpstr>Vapor Trail</vt:lpstr>
      <vt:lpstr>Slice</vt:lpstr>
      <vt:lpstr>UNBALANCED LITERACY</vt:lpstr>
      <vt:lpstr> Introduction by Dylan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Moving Kids</vt:lpstr>
      <vt:lpstr>PowerPoint Presentation</vt:lpstr>
      <vt:lpstr>Let’s Practice</vt:lpstr>
      <vt:lpstr>PowerPoint Presentation</vt:lpstr>
      <vt:lpstr>Talk with some people about what questions or insights you have…</vt:lpstr>
      <vt:lpstr>PowerPoint Presentation</vt:lpstr>
      <vt:lpstr>OBSERVATION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Creating the Lesson</vt:lpstr>
      <vt:lpstr>Talk with some people about what questions or insights you have…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Situating Guided Reading in the BLP Classroom</vt:lpstr>
      <vt:lpstr>Your Choice</vt:lpstr>
      <vt:lpstr>Workstations</vt:lpstr>
      <vt:lpstr>PowerPoint Presentation</vt:lpstr>
      <vt:lpstr>Buddy Reading Station</vt:lpstr>
      <vt:lpstr>Computer Station </vt:lpstr>
      <vt:lpstr>Advanced Computer Station </vt:lpstr>
      <vt:lpstr>Listening Stations</vt:lpstr>
      <vt:lpstr>Making/Writing Words</vt:lpstr>
      <vt:lpstr>Art Station</vt:lpstr>
      <vt:lpstr>Poetry Station </vt:lpstr>
      <vt:lpstr>Readers Theater </vt:lpstr>
      <vt:lpstr>Song Writing</vt:lpstr>
      <vt:lpstr>Writing Station</vt:lpstr>
      <vt:lpstr>Literature Circles</vt:lpstr>
      <vt:lpstr>Comprehension Stations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Book Trailers</vt:lpstr>
      <vt:lpstr>PowerPoint Presentation</vt:lpstr>
      <vt:lpstr>PowerPoint Presentation</vt:lpstr>
      <vt:lpstr>TIER I</vt:lpstr>
      <vt:lpstr>Listen child… …and you shall read.</vt:lpstr>
      <vt:lpstr>PowerPoint Presentation</vt:lpstr>
      <vt:lpstr>The Performance</vt:lpstr>
      <vt:lpstr>There Was An Old Woman – 4 Parts</vt:lpstr>
      <vt:lpstr>I Gotta Go!</vt:lpstr>
      <vt:lpstr>PowerPoint Presentation</vt:lpstr>
      <vt:lpstr>PowerPoint Presentation</vt:lpstr>
      <vt:lpstr>PowerPoint Presentation</vt:lpstr>
      <vt:lpstr>Jack was Nimble – 3 Parts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CHORAL READING</vt:lpstr>
      <vt:lpstr>CHORAL READING</vt:lpstr>
      <vt:lpstr>ECHO READING</vt:lpstr>
      <vt:lpstr>ECHO READING</vt:lpstr>
      <vt:lpstr>PAIRED READING</vt:lpstr>
      <vt:lpstr>PowerPoint Presentation</vt:lpstr>
      <vt:lpstr>PowerPoint Presentation</vt:lpstr>
      <vt:lpstr>Repeated Reading  (Samuels, 1979)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SHSU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Reading Fluency with Performance</dc:title>
  <dc:creator>SHSU</dc:creator>
  <cp:lastModifiedBy>SHSU</cp:lastModifiedBy>
  <cp:revision>80</cp:revision>
  <dcterms:created xsi:type="dcterms:W3CDTF">2018-01-26T20:51:58Z</dcterms:created>
  <dcterms:modified xsi:type="dcterms:W3CDTF">2019-06-03T12:27:04Z</dcterms:modified>
</cp:coreProperties>
</file>